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4"/>
  </p:notesMasterIdLst>
  <p:sldIdLst>
    <p:sldId id="951" r:id="rId2"/>
    <p:sldId id="865" r:id="rId3"/>
    <p:sldId id="867" r:id="rId4"/>
    <p:sldId id="868" r:id="rId5"/>
    <p:sldId id="896" r:id="rId6"/>
    <p:sldId id="889" r:id="rId7"/>
    <p:sldId id="891" r:id="rId8"/>
    <p:sldId id="893" r:id="rId9"/>
    <p:sldId id="895" r:id="rId10"/>
    <p:sldId id="897" r:id="rId11"/>
    <p:sldId id="898" r:id="rId12"/>
    <p:sldId id="900" r:id="rId13"/>
    <p:sldId id="902" r:id="rId14"/>
    <p:sldId id="911" r:id="rId15"/>
    <p:sldId id="913" r:id="rId16"/>
    <p:sldId id="914" r:id="rId17"/>
    <p:sldId id="915" r:id="rId18"/>
    <p:sldId id="916" r:id="rId19"/>
    <p:sldId id="919" r:id="rId20"/>
    <p:sldId id="1003" r:id="rId21"/>
    <p:sldId id="949" r:id="rId22"/>
    <p:sldId id="924" r:id="rId23"/>
    <p:sldId id="925" r:id="rId24"/>
    <p:sldId id="926" r:id="rId25"/>
    <p:sldId id="927" r:id="rId26"/>
    <p:sldId id="931" r:id="rId27"/>
    <p:sldId id="933" r:id="rId28"/>
    <p:sldId id="935" r:id="rId29"/>
    <p:sldId id="934" r:id="rId30"/>
    <p:sldId id="950" r:id="rId31"/>
    <p:sldId id="921" r:id="rId32"/>
    <p:sldId id="1044" r:id="rId33"/>
    <p:sldId id="923" r:id="rId34"/>
    <p:sldId id="936" r:id="rId35"/>
    <p:sldId id="937" r:id="rId36"/>
    <p:sldId id="938" r:id="rId37"/>
    <p:sldId id="939" r:id="rId38"/>
    <p:sldId id="940" r:id="rId39"/>
    <p:sldId id="941" r:id="rId40"/>
    <p:sldId id="942" r:id="rId41"/>
    <p:sldId id="943" r:id="rId42"/>
    <p:sldId id="944" r:id="rId43"/>
    <p:sldId id="945" r:id="rId44"/>
    <p:sldId id="946" r:id="rId45"/>
    <p:sldId id="1043" r:id="rId46"/>
    <p:sldId id="881" r:id="rId47"/>
    <p:sldId id="878" r:id="rId48"/>
    <p:sldId id="953" r:id="rId49"/>
    <p:sldId id="879" r:id="rId50"/>
    <p:sldId id="890" r:id="rId51"/>
    <p:sldId id="954" r:id="rId52"/>
    <p:sldId id="1011" r:id="rId53"/>
  </p:sldIdLst>
  <p:sldSz cx="12192000" cy="6858000"/>
  <p:notesSz cx="6858000" cy="9144000"/>
  <p:custDataLst>
    <p:tags r:id="rId5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32">
          <p15:clr>
            <a:srgbClr val="A4A3A4"/>
          </p15:clr>
        </p15:guide>
        <p15:guide id="2" pos="7280">
          <p15:clr>
            <a:srgbClr val="A4A3A4"/>
          </p15:clr>
        </p15:guide>
        <p15:guide id="3" orient="horz" pos="652">
          <p15:clr>
            <a:srgbClr val="A4A3A4"/>
          </p15:clr>
        </p15:guide>
        <p15:guide id="4" orient="horz" pos="3946">
          <p15:clr>
            <a:srgbClr val="A4A3A4"/>
          </p15:clr>
        </p15:guide>
        <p15:guide id="5" orient="horz" pos="386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4D9BD4"/>
    <a:srgbClr val="00539E"/>
    <a:srgbClr val="89DFFD"/>
    <a:srgbClr val="00467F"/>
    <a:srgbClr val="64A3D7"/>
    <a:srgbClr val="2F5597"/>
    <a:srgbClr val="C5D2FB"/>
    <a:srgbClr val="2E5497"/>
    <a:srgbClr val="EAF2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84" autoAdjust="0"/>
    <p:restoredTop sz="82339" autoAdjust="0"/>
  </p:normalViewPr>
  <p:slideViewPr>
    <p:cSldViewPr snapToGrid="0">
      <p:cViewPr varScale="1">
        <p:scale>
          <a:sx n="88" d="100"/>
          <a:sy n="88" d="100"/>
        </p:scale>
        <p:origin x="228" y="78"/>
      </p:cViewPr>
      <p:guideLst>
        <p:guide pos="432"/>
        <p:guide pos="7280"/>
        <p:guide orient="horz" pos="652"/>
        <p:guide orient="horz" pos="3946"/>
        <p:guide orient="horz" pos="3861"/>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hdphoto1.wdp>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eg>
</file>

<file path=ppt/media/image6.jpe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BB5295-0690-45DE-9E01-B4636744B25F}" type="datetimeFigureOut">
              <a:rPr lang="zh-CN" altLang="en-US" smtClean="0"/>
              <a:t>2022/5/31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413C37-BE2C-4CB8-940D-F8BE2EE6293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3413C37-BE2C-4CB8-940D-F8BE2EE62933}" type="slidenum">
              <a:rPr lang="zh-CN" altLang="en-US" smtClean="0"/>
              <a:t>5</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3413C37-BE2C-4CB8-940D-F8BE2EE62933}" type="slidenum">
              <a:rPr lang="zh-CN" altLang="en-US" smtClean="0"/>
              <a:t>7</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3413C37-BE2C-4CB8-940D-F8BE2EE6293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3413C37-BE2C-4CB8-940D-F8BE2EE6293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37</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grpSp>
        <p:nvGrpSpPr>
          <p:cNvPr id="10" name="组合 9"/>
          <p:cNvGrpSpPr/>
          <p:nvPr userDrawn="1"/>
        </p:nvGrpSpPr>
        <p:grpSpPr>
          <a:xfrm flipH="1" flipV="1">
            <a:off x="0" y="0"/>
            <a:ext cx="1280160" cy="685800"/>
            <a:chOff x="11489653" y="5119600"/>
            <a:chExt cx="702346" cy="1738401"/>
          </a:xfrm>
        </p:grpSpPr>
        <p:sp>
          <p:nvSpPr>
            <p:cNvPr id="11" name="任意多边形: 形状 10"/>
            <p:cNvSpPr/>
            <p:nvPr/>
          </p:nvSpPr>
          <p:spPr>
            <a:xfrm>
              <a:off x="11852771" y="6018366"/>
              <a:ext cx="339228" cy="839635"/>
            </a:xfrm>
            <a:custGeom>
              <a:avLst/>
              <a:gdLst>
                <a:gd name="connsiteX0" fmla="*/ 339228 w 339228"/>
                <a:gd name="connsiteY0" fmla="*/ 0 h 839635"/>
                <a:gd name="connsiteX1" fmla="*/ 339228 w 339228"/>
                <a:gd name="connsiteY1" fmla="*/ 839635 h 839635"/>
                <a:gd name="connsiteX2" fmla="*/ 0 w 339228"/>
                <a:gd name="connsiteY2" fmla="*/ 839635 h 839635"/>
              </a:gdLst>
              <a:ahLst/>
              <a:cxnLst>
                <a:cxn ang="0">
                  <a:pos x="connsiteX0" y="connsiteY0"/>
                </a:cxn>
                <a:cxn ang="0">
                  <a:pos x="connsiteX1" y="connsiteY1"/>
                </a:cxn>
                <a:cxn ang="0">
                  <a:pos x="connsiteX2" y="connsiteY2"/>
                </a:cxn>
              </a:cxnLst>
              <a:rect l="l" t="t" r="r" b="b"/>
              <a:pathLst>
                <a:path w="339228" h="839635">
                  <a:moveTo>
                    <a:pt x="339228" y="0"/>
                  </a:moveTo>
                  <a:lnTo>
                    <a:pt x="339228" y="839635"/>
                  </a:lnTo>
                  <a:lnTo>
                    <a:pt x="0" y="839635"/>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mn-ea"/>
                <a:ea typeface="思源黑体 CN Normal" panose="020B0400000000000000" charset="-122"/>
                <a:cs typeface="+mn-cs"/>
              </a:endParaRPr>
            </a:p>
          </p:txBody>
        </p:sp>
        <p:sp>
          <p:nvSpPr>
            <p:cNvPr id="12" name="任意多边形: 形状 11"/>
            <p:cNvSpPr/>
            <p:nvPr/>
          </p:nvSpPr>
          <p:spPr>
            <a:xfrm>
              <a:off x="11623086" y="5449864"/>
              <a:ext cx="568913" cy="1408137"/>
            </a:xfrm>
            <a:custGeom>
              <a:avLst/>
              <a:gdLst>
                <a:gd name="connsiteX0" fmla="*/ 568913 w 568913"/>
                <a:gd name="connsiteY0" fmla="*/ 0 h 1408137"/>
                <a:gd name="connsiteX1" fmla="*/ 568913 w 568913"/>
                <a:gd name="connsiteY1" fmla="*/ 643241 h 1408137"/>
                <a:gd name="connsiteX2" fmla="*/ 259881 w 568913"/>
                <a:gd name="connsiteY2" fmla="*/ 1408137 h 1408137"/>
                <a:gd name="connsiteX3" fmla="*/ 0 w 568913"/>
                <a:gd name="connsiteY3" fmla="*/ 1408137 h 1408137"/>
              </a:gdLst>
              <a:ahLst/>
              <a:cxnLst>
                <a:cxn ang="0">
                  <a:pos x="connsiteX0" y="connsiteY0"/>
                </a:cxn>
                <a:cxn ang="0">
                  <a:pos x="connsiteX1" y="connsiteY1"/>
                </a:cxn>
                <a:cxn ang="0">
                  <a:pos x="connsiteX2" y="connsiteY2"/>
                </a:cxn>
                <a:cxn ang="0">
                  <a:pos x="connsiteX3" y="connsiteY3"/>
                </a:cxn>
              </a:cxnLst>
              <a:rect l="l" t="t" r="r" b="b"/>
              <a:pathLst>
                <a:path w="568913" h="1408137">
                  <a:moveTo>
                    <a:pt x="568913" y="0"/>
                  </a:moveTo>
                  <a:lnTo>
                    <a:pt x="568913" y="643241"/>
                  </a:lnTo>
                  <a:lnTo>
                    <a:pt x="259881" y="1408137"/>
                  </a:lnTo>
                  <a:lnTo>
                    <a:pt x="0" y="1408137"/>
                  </a:lnTo>
                  <a:close/>
                </a:path>
              </a:pathLst>
            </a:custGeom>
            <a:solidFill>
              <a:srgbClr val="039ACF"/>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mn-ea"/>
                <a:ea typeface="思源黑体 CN Normal" panose="020B0400000000000000" charset="-122"/>
                <a:cs typeface="+mn-cs"/>
              </a:endParaRPr>
            </a:p>
          </p:txBody>
        </p:sp>
        <p:sp>
          <p:nvSpPr>
            <p:cNvPr id="13" name="任意多边形: 形状 12"/>
            <p:cNvSpPr/>
            <p:nvPr/>
          </p:nvSpPr>
          <p:spPr>
            <a:xfrm>
              <a:off x="11489653" y="5119600"/>
              <a:ext cx="702346" cy="1738401"/>
            </a:xfrm>
            <a:custGeom>
              <a:avLst/>
              <a:gdLst>
                <a:gd name="connsiteX0" fmla="*/ 702346 w 702346"/>
                <a:gd name="connsiteY0" fmla="*/ 0 h 1738401"/>
                <a:gd name="connsiteX1" fmla="*/ 702346 w 702346"/>
                <a:gd name="connsiteY1" fmla="*/ 428827 h 1738401"/>
                <a:gd name="connsiteX2" fmla="*/ 173254 w 702346"/>
                <a:gd name="connsiteY2" fmla="*/ 1738401 h 1738401"/>
                <a:gd name="connsiteX3" fmla="*/ 0 w 702346"/>
                <a:gd name="connsiteY3" fmla="*/ 1738401 h 1738401"/>
              </a:gdLst>
              <a:ahLst/>
              <a:cxnLst>
                <a:cxn ang="0">
                  <a:pos x="connsiteX0" y="connsiteY0"/>
                </a:cxn>
                <a:cxn ang="0">
                  <a:pos x="connsiteX1" y="connsiteY1"/>
                </a:cxn>
                <a:cxn ang="0">
                  <a:pos x="connsiteX2" y="connsiteY2"/>
                </a:cxn>
                <a:cxn ang="0">
                  <a:pos x="connsiteX3" y="connsiteY3"/>
                </a:cxn>
              </a:cxnLst>
              <a:rect l="l" t="t" r="r" b="b"/>
              <a:pathLst>
                <a:path w="702346" h="1738401">
                  <a:moveTo>
                    <a:pt x="702346" y="0"/>
                  </a:moveTo>
                  <a:lnTo>
                    <a:pt x="702346" y="428827"/>
                  </a:lnTo>
                  <a:lnTo>
                    <a:pt x="173254" y="1738401"/>
                  </a:lnTo>
                  <a:lnTo>
                    <a:pt x="0" y="1738401"/>
                  </a:lnTo>
                  <a:close/>
                </a:path>
              </a:pathLst>
            </a:custGeom>
            <a:solidFill>
              <a:srgbClr val="039ACF">
                <a:lumMod val="40000"/>
                <a:lumOff val="60000"/>
              </a:srgbClr>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mn-ea"/>
                <a:ea typeface="思源黑体 CN Normal" panose="020B0400000000000000" charset="-122"/>
                <a:cs typeface="+mn-c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28A0092B-C50C-407E-A947-70E740481C1C}">
                <a14:useLocalDpi xmlns:a14="http://schemas.microsoft.com/office/drawing/2010/main" val="0"/>
              </a:ext>
            </a:extLst>
          </a:blip>
          <a:srcRect l="1" r="33919"/>
          <a:stretch>
            <a:fillRect/>
          </a:stretch>
        </p:blipFill>
        <p:spPr>
          <a:xfrm>
            <a:off x="2737536" y="-23325"/>
            <a:ext cx="9450900" cy="6862666"/>
          </a:xfrm>
          <a:prstGeom prst="rect">
            <a:avLst/>
          </a:prstGeom>
        </p:spPr>
      </p:pic>
      <p:sp>
        <p:nvSpPr>
          <p:cNvPr id="4" name="矩形 11"/>
          <p:cNvSpPr/>
          <p:nvPr/>
        </p:nvSpPr>
        <p:spPr>
          <a:xfrm flipH="1">
            <a:off x="0" y="-9329"/>
            <a:ext cx="9172142" cy="6858000"/>
          </a:xfrm>
          <a:custGeom>
            <a:avLst/>
            <a:gdLst/>
            <a:ahLst/>
            <a:cxnLst/>
            <a:rect l="l" t="t" r="r" b="b"/>
            <a:pathLst>
              <a:path w="6444208" h="5143500">
                <a:moveTo>
                  <a:pt x="2078067" y="0"/>
                </a:moveTo>
                <a:lnTo>
                  <a:pt x="6444208" y="0"/>
                </a:lnTo>
                <a:lnTo>
                  <a:pt x="6444208" y="5143500"/>
                </a:lnTo>
                <a:lnTo>
                  <a:pt x="0" y="5143500"/>
                </a:lnTo>
                <a:close/>
              </a:path>
            </a:pathLst>
          </a:cu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panose="020B0400000000000000" charset="-122"/>
              <a:cs typeface="+mn-cs"/>
            </a:endParaRPr>
          </a:p>
        </p:txBody>
      </p:sp>
      <p:grpSp>
        <p:nvGrpSpPr>
          <p:cNvPr id="5" name="组合 4"/>
          <p:cNvGrpSpPr/>
          <p:nvPr/>
        </p:nvGrpSpPr>
        <p:grpSpPr>
          <a:xfrm flipH="1">
            <a:off x="6096000" y="-18659"/>
            <a:ext cx="3603649" cy="6858000"/>
            <a:chOff x="1531613" y="0"/>
            <a:chExt cx="3375826" cy="6858000"/>
          </a:xfrm>
        </p:grpSpPr>
        <p:sp>
          <p:nvSpPr>
            <p:cNvPr id="6" name="任意多边形: 形状 5"/>
            <p:cNvSpPr/>
            <p:nvPr/>
          </p:nvSpPr>
          <p:spPr>
            <a:xfrm>
              <a:off x="1761297" y="0"/>
              <a:ext cx="3146142" cy="6858000"/>
            </a:xfrm>
            <a:custGeom>
              <a:avLst/>
              <a:gdLst>
                <a:gd name="connsiteX0" fmla="*/ 2770756 w 3146142"/>
                <a:gd name="connsiteY0" fmla="*/ 0 h 6858000"/>
                <a:gd name="connsiteX1" fmla="*/ 3146142 w 3146142"/>
                <a:gd name="connsiteY1" fmla="*/ 0 h 6858000"/>
                <a:gd name="connsiteX2" fmla="*/ 375386 w 3146142"/>
                <a:gd name="connsiteY2" fmla="*/ 6858000 h 6858000"/>
                <a:gd name="connsiteX3" fmla="*/ 0 w 31461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146142" h="6858000">
                  <a:moveTo>
                    <a:pt x="2770756" y="0"/>
                  </a:moveTo>
                  <a:lnTo>
                    <a:pt x="3146142" y="0"/>
                  </a:lnTo>
                  <a:lnTo>
                    <a:pt x="375386" y="6858000"/>
                  </a:lnTo>
                  <a:lnTo>
                    <a:pt x="0" y="6858000"/>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panose="020B0400000000000000" charset="-122"/>
                <a:cs typeface="+mn-cs"/>
              </a:endParaRPr>
            </a:p>
          </p:txBody>
        </p:sp>
        <p:sp>
          <p:nvSpPr>
            <p:cNvPr id="7" name="任意多边形: 形状 6"/>
            <p:cNvSpPr/>
            <p:nvPr/>
          </p:nvSpPr>
          <p:spPr>
            <a:xfrm>
              <a:off x="1531613" y="0"/>
              <a:ext cx="3030637" cy="6858000"/>
            </a:xfrm>
            <a:custGeom>
              <a:avLst/>
              <a:gdLst>
                <a:gd name="connsiteX0" fmla="*/ 2770756 w 3030637"/>
                <a:gd name="connsiteY0" fmla="*/ 0 h 6858000"/>
                <a:gd name="connsiteX1" fmla="*/ 3030637 w 3030637"/>
                <a:gd name="connsiteY1" fmla="*/ 0 h 6858000"/>
                <a:gd name="connsiteX2" fmla="*/ 259881 w 3030637"/>
                <a:gd name="connsiteY2" fmla="*/ 6858000 h 6858000"/>
                <a:gd name="connsiteX3" fmla="*/ 0 w 30306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30637" h="6858000">
                  <a:moveTo>
                    <a:pt x="2770756" y="0"/>
                  </a:moveTo>
                  <a:lnTo>
                    <a:pt x="3030637" y="0"/>
                  </a:lnTo>
                  <a:lnTo>
                    <a:pt x="259881" y="6858000"/>
                  </a:lnTo>
                  <a:lnTo>
                    <a:pt x="0" y="6858000"/>
                  </a:lnTo>
                  <a:close/>
                </a:path>
              </a:pathLst>
            </a:custGeom>
            <a:solidFill>
              <a:srgbClr val="039ACF"/>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思源黑体 CN Normal" panose="020B0400000000000000" charset="-122"/>
                <a:cs typeface="+mn-cs"/>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BEBA8EAE-BF5A-486C-A8C5-ECC9F3942E4B}">
                <a14:imgProps xmlns:a14="http://schemas.microsoft.com/office/drawing/2010/main">
                  <a14:imgLayer r:embed="rId3">
                    <a14:imgEffect>
                      <a14:artisticBlur radius="2"/>
                    </a14:imgEffect>
                  </a14:imgLayer>
                </a14:imgProps>
              </a:ext>
              <a:ext uri="{28A0092B-C50C-407E-A947-70E740481C1C}">
                <a14:useLocalDpi xmlns:a14="http://schemas.microsoft.com/office/drawing/2010/main" val="0"/>
              </a:ext>
            </a:extLst>
          </a:blip>
          <a:srcRect l="19433" b="25926"/>
          <a:stretch>
            <a:fillRect/>
          </a:stretch>
        </p:blipFill>
        <p:spPr>
          <a:xfrm>
            <a:off x="0" y="0"/>
            <a:ext cx="9921730" cy="6909263"/>
          </a:xfrm>
          <a:prstGeom prst="rect">
            <a:avLst/>
          </a:prstGeom>
        </p:spPr>
      </p:pic>
      <p:sp>
        <p:nvSpPr>
          <p:cNvPr id="8" name="矩形 7"/>
          <p:cNvSpPr/>
          <p:nvPr userDrawn="1"/>
        </p:nvSpPr>
        <p:spPr>
          <a:xfrm>
            <a:off x="0" y="0"/>
            <a:ext cx="12227769" cy="6909263"/>
          </a:xfrm>
          <a:prstGeom prst="rect">
            <a:avLst/>
          </a:prstGeom>
          <a:gradFill flip="none" rotWithShape="1">
            <a:gsLst>
              <a:gs pos="0">
                <a:srgbClr val="1A5E87">
                  <a:alpha val="85000"/>
                </a:srgbClr>
              </a:gs>
              <a:gs pos="99000">
                <a:srgbClr val="04033F">
                  <a:alpha val="46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11"/>
          <p:cNvSpPr/>
          <p:nvPr userDrawn="1"/>
        </p:nvSpPr>
        <p:spPr>
          <a:xfrm>
            <a:off x="3635492" y="0"/>
            <a:ext cx="8592277" cy="6909262"/>
          </a:xfrm>
          <a:custGeom>
            <a:avLst/>
            <a:gdLst/>
            <a:ahLst/>
            <a:cxnLst/>
            <a:rect l="l" t="t" r="r" b="b"/>
            <a:pathLst>
              <a:path w="6444208" h="5143500">
                <a:moveTo>
                  <a:pt x="2078067" y="0"/>
                </a:moveTo>
                <a:lnTo>
                  <a:pt x="6444208" y="0"/>
                </a:lnTo>
                <a:lnTo>
                  <a:pt x="6444208" y="5143500"/>
                </a:lnTo>
                <a:lnTo>
                  <a:pt x="0" y="5143500"/>
                </a:lnTo>
                <a:close/>
              </a:path>
            </a:pathLst>
          </a:cu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panose="020B0400000000000000" charset="-122"/>
              <a:cs typeface="+mn-cs"/>
            </a:endParaRPr>
          </a:p>
        </p:txBody>
      </p:sp>
      <p:grpSp>
        <p:nvGrpSpPr>
          <p:cNvPr id="10" name="组合 9"/>
          <p:cNvGrpSpPr/>
          <p:nvPr userDrawn="1"/>
        </p:nvGrpSpPr>
        <p:grpSpPr>
          <a:xfrm>
            <a:off x="3078548" y="0"/>
            <a:ext cx="3375827" cy="6909262"/>
            <a:chOff x="1531612" y="0"/>
            <a:chExt cx="3375827" cy="6858000"/>
          </a:xfrm>
        </p:grpSpPr>
        <p:sp>
          <p:nvSpPr>
            <p:cNvPr id="11" name="任意多边形: 形状 10"/>
            <p:cNvSpPr/>
            <p:nvPr/>
          </p:nvSpPr>
          <p:spPr>
            <a:xfrm>
              <a:off x="1761297" y="0"/>
              <a:ext cx="3146142" cy="6858000"/>
            </a:xfrm>
            <a:custGeom>
              <a:avLst/>
              <a:gdLst>
                <a:gd name="connsiteX0" fmla="*/ 2770756 w 3146142"/>
                <a:gd name="connsiteY0" fmla="*/ 0 h 6858000"/>
                <a:gd name="connsiteX1" fmla="*/ 3146142 w 3146142"/>
                <a:gd name="connsiteY1" fmla="*/ 0 h 6858000"/>
                <a:gd name="connsiteX2" fmla="*/ 375386 w 3146142"/>
                <a:gd name="connsiteY2" fmla="*/ 6858000 h 6858000"/>
                <a:gd name="connsiteX3" fmla="*/ 0 w 31461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146142" h="6858000">
                  <a:moveTo>
                    <a:pt x="2770756" y="0"/>
                  </a:moveTo>
                  <a:lnTo>
                    <a:pt x="3146142" y="0"/>
                  </a:lnTo>
                  <a:lnTo>
                    <a:pt x="375386" y="6858000"/>
                  </a:lnTo>
                  <a:lnTo>
                    <a:pt x="0" y="6858000"/>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panose="020B0400000000000000" charset="-122"/>
                <a:cs typeface="+mn-cs"/>
              </a:endParaRPr>
            </a:p>
          </p:txBody>
        </p:sp>
        <p:sp>
          <p:nvSpPr>
            <p:cNvPr id="12" name="任意多边形: 形状 11"/>
            <p:cNvSpPr/>
            <p:nvPr/>
          </p:nvSpPr>
          <p:spPr>
            <a:xfrm>
              <a:off x="1531612" y="0"/>
              <a:ext cx="3030637" cy="6858000"/>
            </a:xfrm>
            <a:custGeom>
              <a:avLst/>
              <a:gdLst>
                <a:gd name="connsiteX0" fmla="*/ 2770756 w 3030637"/>
                <a:gd name="connsiteY0" fmla="*/ 0 h 6858000"/>
                <a:gd name="connsiteX1" fmla="*/ 3030637 w 3030637"/>
                <a:gd name="connsiteY1" fmla="*/ 0 h 6858000"/>
                <a:gd name="connsiteX2" fmla="*/ 259881 w 3030637"/>
                <a:gd name="connsiteY2" fmla="*/ 6858000 h 6858000"/>
                <a:gd name="connsiteX3" fmla="*/ 0 w 30306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30637" h="6858000">
                  <a:moveTo>
                    <a:pt x="2770756" y="0"/>
                  </a:moveTo>
                  <a:lnTo>
                    <a:pt x="3030637" y="0"/>
                  </a:lnTo>
                  <a:lnTo>
                    <a:pt x="259881" y="6858000"/>
                  </a:lnTo>
                  <a:lnTo>
                    <a:pt x="0" y="6858000"/>
                  </a:lnTo>
                  <a:close/>
                </a:path>
              </a:pathLst>
            </a:custGeom>
            <a:solidFill>
              <a:srgbClr val="039ACF"/>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panose="020B0400000000000000" charset="-122"/>
                <a:cs typeface="+mn-cs"/>
              </a:endParaRPr>
            </a:p>
          </p:txBody>
        </p:sp>
      </p:grpSp>
      <p:grpSp>
        <p:nvGrpSpPr>
          <p:cNvPr id="14" name="组合 13"/>
          <p:cNvGrpSpPr/>
          <p:nvPr userDrawn="1"/>
        </p:nvGrpSpPr>
        <p:grpSpPr>
          <a:xfrm>
            <a:off x="11698028" y="5577840"/>
            <a:ext cx="529752" cy="1331422"/>
            <a:chOff x="11489652" y="4991405"/>
            <a:chExt cx="753203" cy="1866596"/>
          </a:xfrm>
        </p:grpSpPr>
        <p:sp>
          <p:nvSpPr>
            <p:cNvPr id="15" name="任意多边形: 形状 14"/>
            <p:cNvSpPr/>
            <p:nvPr/>
          </p:nvSpPr>
          <p:spPr>
            <a:xfrm>
              <a:off x="11680176" y="5504185"/>
              <a:ext cx="562679" cy="1353816"/>
            </a:xfrm>
            <a:custGeom>
              <a:avLst/>
              <a:gdLst>
                <a:gd name="connsiteX0" fmla="*/ 339228 w 339228"/>
                <a:gd name="connsiteY0" fmla="*/ 0 h 839635"/>
                <a:gd name="connsiteX1" fmla="*/ 339228 w 339228"/>
                <a:gd name="connsiteY1" fmla="*/ 839635 h 839635"/>
                <a:gd name="connsiteX2" fmla="*/ 0 w 339228"/>
                <a:gd name="connsiteY2" fmla="*/ 839635 h 839635"/>
              </a:gdLst>
              <a:ahLst/>
              <a:cxnLst>
                <a:cxn ang="0">
                  <a:pos x="connsiteX0" y="connsiteY0"/>
                </a:cxn>
                <a:cxn ang="0">
                  <a:pos x="connsiteX1" y="connsiteY1"/>
                </a:cxn>
                <a:cxn ang="0">
                  <a:pos x="connsiteX2" y="connsiteY2"/>
                </a:cxn>
              </a:cxnLst>
              <a:rect l="l" t="t" r="r" b="b"/>
              <a:pathLst>
                <a:path w="339228" h="839635">
                  <a:moveTo>
                    <a:pt x="339228" y="0"/>
                  </a:moveTo>
                  <a:lnTo>
                    <a:pt x="339228" y="839635"/>
                  </a:lnTo>
                  <a:lnTo>
                    <a:pt x="0" y="839635"/>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panose="020B0400000000000000" charset="-122"/>
                <a:cs typeface="+mn-cs"/>
              </a:endParaRPr>
            </a:p>
          </p:txBody>
        </p:sp>
        <p:sp>
          <p:nvSpPr>
            <p:cNvPr id="17" name="任意多边形: 形状 16"/>
            <p:cNvSpPr/>
            <p:nvPr userDrawn="1"/>
          </p:nvSpPr>
          <p:spPr>
            <a:xfrm>
              <a:off x="11489652" y="4991405"/>
              <a:ext cx="753193" cy="1866596"/>
            </a:xfrm>
            <a:custGeom>
              <a:avLst/>
              <a:gdLst>
                <a:gd name="connsiteX0" fmla="*/ 702346 w 702346"/>
                <a:gd name="connsiteY0" fmla="*/ 0 h 1738401"/>
                <a:gd name="connsiteX1" fmla="*/ 702346 w 702346"/>
                <a:gd name="connsiteY1" fmla="*/ 428827 h 1738401"/>
                <a:gd name="connsiteX2" fmla="*/ 173254 w 702346"/>
                <a:gd name="connsiteY2" fmla="*/ 1738401 h 1738401"/>
                <a:gd name="connsiteX3" fmla="*/ 0 w 702346"/>
                <a:gd name="connsiteY3" fmla="*/ 1738401 h 1738401"/>
              </a:gdLst>
              <a:ahLst/>
              <a:cxnLst>
                <a:cxn ang="0">
                  <a:pos x="connsiteX0" y="connsiteY0"/>
                </a:cxn>
                <a:cxn ang="0">
                  <a:pos x="connsiteX1" y="connsiteY1"/>
                </a:cxn>
                <a:cxn ang="0">
                  <a:pos x="connsiteX2" y="connsiteY2"/>
                </a:cxn>
                <a:cxn ang="0">
                  <a:pos x="connsiteX3" y="connsiteY3"/>
                </a:cxn>
              </a:cxnLst>
              <a:rect l="l" t="t" r="r" b="b"/>
              <a:pathLst>
                <a:path w="702346" h="1738401">
                  <a:moveTo>
                    <a:pt x="702346" y="0"/>
                  </a:moveTo>
                  <a:lnTo>
                    <a:pt x="702346" y="428827"/>
                  </a:lnTo>
                  <a:lnTo>
                    <a:pt x="173254" y="1738401"/>
                  </a:lnTo>
                  <a:lnTo>
                    <a:pt x="0" y="1738401"/>
                  </a:lnTo>
                  <a:close/>
                </a:path>
              </a:pathLst>
            </a:custGeom>
            <a:solidFill>
              <a:srgbClr val="039ACF">
                <a:lumMod val="40000"/>
                <a:lumOff val="60000"/>
              </a:srgbClr>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panose="020B0400000000000000" charset="-122"/>
                <a:cs typeface="+mn-c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grpSp>
        <p:nvGrpSpPr>
          <p:cNvPr id="3" name="组合 2"/>
          <p:cNvGrpSpPr/>
          <p:nvPr userDrawn="1"/>
        </p:nvGrpSpPr>
        <p:grpSpPr>
          <a:xfrm>
            <a:off x="-61453" y="-11151"/>
            <a:ext cx="12314904" cy="6909263"/>
            <a:chOff x="-61453" y="-11151"/>
            <a:chExt cx="12314904" cy="6909263"/>
          </a:xfrm>
        </p:grpSpPr>
        <p:pic>
          <p:nvPicPr>
            <p:cNvPr id="4" name="图片 3"/>
            <p:cNvPicPr>
              <a:picLocks noChangeAspect="1"/>
            </p:cNvPicPr>
            <p:nvPr userDrawn="1"/>
          </p:nvPicPr>
          <p:blipFill rotWithShape="1">
            <a:blip r:embed="rId2" cstate="print">
              <a:extLst>
                <a:ext uri="{BEBA8EAE-BF5A-486C-A8C5-ECC9F3942E4B}">
                  <a14:imgProps xmlns:a14="http://schemas.microsoft.com/office/drawing/2010/main">
                    <a14:imgLayer r:embed="rId3">
                      <a14:imgEffect>
                        <a14:artisticBlur radius="2"/>
                      </a14:imgEffect>
                    </a14:imgLayer>
                  </a14:imgProps>
                </a:ext>
                <a:ext uri="{28A0092B-C50C-407E-A947-70E740481C1C}">
                  <a14:useLocalDpi xmlns:a14="http://schemas.microsoft.com/office/drawing/2010/main" val="0"/>
                </a:ext>
              </a:extLst>
            </a:blip>
            <a:srcRect b="25926"/>
            <a:stretch>
              <a:fillRect/>
            </a:stretch>
          </p:blipFill>
          <p:spPr>
            <a:xfrm>
              <a:off x="-61452" y="-11151"/>
              <a:ext cx="12314903" cy="6909263"/>
            </a:xfrm>
            <a:prstGeom prst="rect">
              <a:avLst/>
            </a:prstGeom>
          </p:spPr>
        </p:pic>
        <p:sp>
          <p:nvSpPr>
            <p:cNvPr id="5" name="矩形 4"/>
            <p:cNvSpPr/>
            <p:nvPr userDrawn="1"/>
          </p:nvSpPr>
          <p:spPr>
            <a:xfrm>
              <a:off x="-61453" y="0"/>
              <a:ext cx="12314903" cy="6898112"/>
            </a:xfrm>
            <a:prstGeom prst="rect">
              <a:avLst/>
            </a:prstGeom>
            <a:gradFill flip="none" rotWithShape="1">
              <a:gsLst>
                <a:gs pos="0">
                  <a:srgbClr val="1A5E87"/>
                </a:gs>
                <a:gs pos="100000">
                  <a:srgbClr val="04033F">
                    <a:alpha val="8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标题幻灯片">
    <p:bg>
      <p:bgPr>
        <a:solidFill>
          <a:schemeClr val="bg1"/>
        </a:solidFill>
        <a:effectLst/>
      </p:bgPr>
    </p:bg>
    <p:spTree>
      <p:nvGrpSpPr>
        <p:cNvPr id="1" name=""/>
        <p:cNvGrpSpPr/>
        <p:nvPr/>
      </p:nvGrpSpPr>
      <p:grpSpPr>
        <a:xfrm>
          <a:off x="0" y="0"/>
          <a:ext cx="0" cy="0"/>
          <a:chOff x="0" y="0"/>
          <a:chExt cx="0" cy="0"/>
        </a:xfrm>
      </p:grpSpPr>
      <p:grpSp>
        <p:nvGrpSpPr>
          <p:cNvPr id="4" name="组合 3"/>
          <p:cNvGrpSpPr/>
          <p:nvPr userDrawn="1"/>
        </p:nvGrpSpPr>
        <p:grpSpPr>
          <a:xfrm>
            <a:off x="394159" y="310888"/>
            <a:ext cx="682341" cy="539179"/>
            <a:chOff x="1801006" y="1526207"/>
            <a:chExt cx="1242672" cy="981947"/>
          </a:xfrm>
        </p:grpSpPr>
        <p:sp>
          <p:nvSpPr>
            <p:cNvPr id="5" name="矩形 4"/>
            <p:cNvSpPr/>
            <p:nvPr userDrawn="1"/>
          </p:nvSpPr>
          <p:spPr>
            <a:xfrm>
              <a:off x="2224301" y="1732937"/>
              <a:ext cx="819377" cy="695740"/>
            </a:xfrm>
            <a:prstGeom prst="rect">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黑体" panose="02010609060101010101" pitchFamily="49" charset="-122"/>
                <a:cs typeface="+mn-cs"/>
              </a:endParaRPr>
            </a:p>
          </p:txBody>
        </p:sp>
        <p:sp>
          <p:nvSpPr>
            <p:cNvPr id="6" name="任意多边形 13"/>
            <p:cNvSpPr/>
            <p:nvPr userDrawn="1"/>
          </p:nvSpPr>
          <p:spPr>
            <a:xfrm>
              <a:off x="1801006" y="1526207"/>
              <a:ext cx="1063935" cy="981947"/>
            </a:xfrm>
            <a:custGeom>
              <a:avLst/>
              <a:gdLst>
                <a:gd name="connsiteX0" fmla="*/ 0 w 2864941"/>
                <a:gd name="connsiteY0" fmla="*/ 0 h 981947"/>
                <a:gd name="connsiteX1" fmla="*/ 2864941 w 2864941"/>
                <a:gd name="connsiteY1" fmla="*/ 0 h 981947"/>
                <a:gd name="connsiteX2" fmla="*/ 2041802 w 2864941"/>
                <a:gd name="connsiteY2" fmla="*/ 981947 h 981947"/>
                <a:gd name="connsiteX3" fmla="*/ 0 w 2864941"/>
                <a:gd name="connsiteY3" fmla="*/ 981947 h 981947"/>
              </a:gdLst>
              <a:ahLst/>
              <a:cxnLst>
                <a:cxn ang="0">
                  <a:pos x="connsiteX0" y="connsiteY0"/>
                </a:cxn>
                <a:cxn ang="0">
                  <a:pos x="connsiteX1" y="connsiteY1"/>
                </a:cxn>
                <a:cxn ang="0">
                  <a:pos x="connsiteX2" y="connsiteY2"/>
                </a:cxn>
                <a:cxn ang="0">
                  <a:pos x="connsiteX3" y="connsiteY3"/>
                </a:cxn>
              </a:cxnLst>
              <a:rect l="l" t="t" r="r" b="b"/>
              <a:pathLst>
                <a:path w="2864941" h="981947">
                  <a:moveTo>
                    <a:pt x="0" y="0"/>
                  </a:moveTo>
                  <a:lnTo>
                    <a:pt x="2864941" y="0"/>
                  </a:lnTo>
                  <a:lnTo>
                    <a:pt x="2041802" y="981947"/>
                  </a:lnTo>
                  <a:lnTo>
                    <a:pt x="0" y="981947"/>
                  </a:lnTo>
                  <a:close/>
                </a:path>
              </a:pathLst>
            </a:custGeom>
            <a:solidFill>
              <a:srgbClr val="005AA6"/>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000" b="1" i="0" u="none" strike="noStrike" kern="1200" cap="none" spc="0" normalizeH="0" baseline="0" noProof="0" dirty="0">
                <a:ln>
                  <a:noFill/>
                </a:ln>
                <a:solidFill>
                  <a:prstClr val="white"/>
                </a:solidFill>
                <a:effectLst/>
                <a:uLnTx/>
                <a:uFillTx/>
                <a:latin typeface="Arial" panose="020B0604020202020204"/>
                <a:ea typeface="黑体" panose="02010609060101010101" pitchFamily="49" charset="-122"/>
                <a:cs typeface="+mn-cs"/>
              </a:endParaRPr>
            </a:p>
          </p:txBody>
        </p:sp>
      </p:gr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1831049" y="1855366"/>
            <a:ext cx="8175445" cy="3529890"/>
          </a:xfrm>
          <a:prstGeom prst="rect">
            <a:avLst/>
          </a:prstGeom>
        </p:spPr>
      </p:pic>
      <p:sp>
        <p:nvSpPr>
          <p:cNvPr id="34" name="平行四边形 33"/>
          <p:cNvSpPr/>
          <p:nvPr/>
        </p:nvSpPr>
        <p:spPr>
          <a:xfrm>
            <a:off x="9395331" y="0"/>
            <a:ext cx="5520696" cy="6858000"/>
          </a:xfrm>
          <a:prstGeom prst="parallelogram">
            <a:avLst>
              <a:gd name="adj" fmla="val 76100"/>
            </a:avLst>
          </a:prstGeom>
          <a:gradFill>
            <a:gsLst>
              <a:gs pos="0">
                <a:srgbClr val="0070C0"/>
              </a:gs>
              <a:gs pos="100000">
                <a:srgbClr val="002060"/>
              </a:gs>
            </a:gsLst>
            <a:lin ang="2700000" scaled="1"/>
          </a:gradFill>
          <a:ln>
            <a:noFill/>
          </a:ln>
          <a:effectLst>
            <a:outerShdw blurRad="762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4" name="平行四边形 13"/>
          <p:cNvSpPr/>
          <p:nvPr/>
        </p:nvSpPr>
        <p:spPr>
          <a:xfrm>
            <a:off x="-4160345" y="1627322"/>
            <a:ext cx="6973806" cy="5230678"/>
          </a:xfrm>
          <a:prstGeom prst="parallelogram">
            <a:avLst>
              <a:gd name="adj" fmla="val 60655"/>
            </a:avLst>
          </a:prstGeom>
          <a:solidFill>
            <a:srgbClr val="0070C0"/>
          </a:solidFill>
          <a:ln>
            <a:noFill/>
          </a:ln>
          <a:effectLst>
            <a:outerShdw blurRad="508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6" name="三角形 15"/>
          <p:cNvSpPr/>
          <p:nvPr/>
        </p:nvSpPr>
        <p:spPr>
          <a:xfrm>
            <a:off x="2003698" y="1631111"/>
            <a:ext cx="1627559" cy="1337504"/>
          </a:xfrm>
          <a:prstGeom prst="triangle">
            <a:avLst/>
          </a:prstGeom>
          <a:gradFill flip="none" rotWithShape="1">
            <a:gsLst>
              <a:gs pos="0">
                <a:srgbClr val="0070C0"/>
              </a:gs>
              <a:gs pos="100000">
                <a:srgbClr val="0020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30" name="三角形 29"/>
          <p:cNvSpPr/>
          <p:nvPr/>
        </p:nvSpPr>
        <p:spPr>
          <a:xfrm rot="10800000">
            <a:off x="2987725" y="1911477"/>
            <a:ext cx="1266785" cy="1041025"/>
          </a:xfrm>
          <a:prstGeom prst="triangle">
            <a:avLst/>
          </a:prstGeom>
          <a:solidFill>
            <a:srgbClr val="0064C8"/>
          </a:solidFill>
          <a:ln>
            <a:noFill/>
          </a:ln>
          <a:effectLst>
            <a:outerShdw blurRad="762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cxnSp>
        <p:nvCxnSpPr>
          <p:cNvPr id="25" name="直线连接符 24"/>
          <p:cNvCxnSpPr/>
          <p:nvPr/>
        </p:nvCxnSpPr>
        <p:spPr>
          <a:xfrm flipH="1">
            <a:off x="11098400" y="5047329"/>
            <a:ext cx="1093600" cy="1810671"/>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4" name="直线连接符 53"/>
          <p:cNvCxnSpPr/>
          <p:nvPr/>
        </p:nvCxnSpPr>
        <p:spPr>
          <a:xfrm flipH="1">
            <a:off x="5680255" y="1466983"/>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5" name="直线连接符 54"/>
          <p:cNvCxnSpPr/>
          <p:nvPr/>
        </p:nvCxnSpPr>
        <p:spPr>
          <a:xfrm flipH="1">
            <a:off x="-228600" y="5572016"/>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sp>
        <p:nvSpPr>
          <p:cNvPr id="57" name="平行四边形 56"/>
          <p:cNvSpPr/>
          <p:nvPr/>
        </p:nvSpPr>
        <p:spPr>
          <a:xfrm>
            <a:off x="-5637890" y="2431990"/>
            <a:ext cx="6973806" cy="5230678"/>
          </a:xfrm>
          <a:prstGeom prst="parallelogram">
            <a:avLst>
              <a:gd name="adj" fmla="val 60655"/>
            </a:avLst>
          </a:prstGeom>
          <a:gradFill flip="none" rotWithShape="1">
            <a:gsLst>
              <a:gs pos="0">
                <a:srgbClr val="0070C0"/>
              </a:gs>
              <a:gs pos="100000">
                <a:srgbClr val="002060"/>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7" name="文本框 16"/>
          <p:cNvSpPr txBox="1"/>
          <p:nvPr/>
        </p:nvSpPr>
        <p:spPr>
          <a:xfrm>
            <a:off x="6705665" y="4380531"/>
            <a:ext cx="350009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zh-CN" altLang="en-US" sz="4400" b="1" i="0" u="none" strike="noStrike" kern="120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第二组</a:t>
            </a:r>
            <a:endParaRPr kumimoji="1" lang="en-US" altLang="zh-CN" sz="4400" b="1" i="0" u="none" strike="noStrike" kern="120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p:cNvSpPr/>
          <p:nvPr/>
        </p:nvSpPr>
        <p:spPr>
          <a:xfrm>
            <a:off x="4046004" y="2878400"/>
            <a:ext cx="6409817" cy="1392369"/>
          </a:xfrm>
          <a:prstGeom prst="rect">
            <a:avLst/>
          </a:prstGeom>
          <a:noFill/>
        </p:spPr>
        <p:txBody>
          <a:bodyPr wrap="square">
            <a:spAutoFit/>
          </a:bodyPr>
          <a:lstStyle/>
          <a:p>
            <a:pPr marL="0" marR="0" lvl="0" indent="0" algn="r" defTabSz="914400" rtl="0" eaLnBrk="1" fontAlgn="auto" latinLnBrk="0" hangingPunct="1">
              <a:lnSpc>
                <a:spcPct val="130000"/>
              </a:lnSpc>
              <a:spcBef>
                <a:spcPts val="0"/>
              </a:spcBef>
              <a:spcAft>
                <a:spcPts val="0"/>
              </a:spcAft>
              <a:buClrTx/>
              <a:buSzTx/>
              <a:buFontTx/>
              <a:buNone/>
              <a:defRPr/>
            </a:pPr>
            <a:r>
              <a:rPr kumimoji="1" lang="zh-CN" altLang="en-US" sz="7200" b="1" i="0" u="none" strike="noStrike" kern="1200" cap="none" spc="0" normalizeH="0" baseline="0" noProof="0" dirty="0">
                <a:ln>
                  <a:noFill/>
                </a:ln>
                <a:solidFill>
                  <a:srgbClr val="00467F"/>
                </a:solidFill>
                <a:effectLst/>
                <a:uLnTx/>
                <a:uFillTx/>
                <a:latin typeface="微软雅黑" panose="020B0503020204020204" pitchFamily="34" charset="-122"/>
                <a:ea typeface="微软雅黑" panose="020B0503020204020204" pitchFamily="34" charset="-122"/>
                <a:cs typeface="Calibri" panose="020F0502020204030204" pitchFamily="34" charset="0"/>
              </a:rPr>
              <a:t>创新之路</a:t>
            </a:r>
            <a:endParaRPr kumimoji="1" lang="en-US" altLang="zh-CN" sz="7200" b="1" i="0" u="none" strike="noStrike" kern="1200" cap="none" spc="0" normalizeH="0" baseline="0" noProof="0" dirty="0">
              <a:ln>
                <a:noFill/>
              </a:ln>
              <a:solidFill>
                <a:srgbClr val="00467F"/>
              </a:solidFill>
              <a:effectLst/>
              <a:uLnTx/>
              <a:uFillTx/>
              <a:latin typeface="微软雅黑" panose="020B0503020204020204" pitchFamily="34" charset="-122"/>
              <a:ea typeface="微软雅黑" panose="020B0503020204020204" pitchFamily="34" charset="-122"/>
              <a:cs typeface="Calibri" panose="020F0502020204030204" pitchFamily="34" charset="0"/>
            </a:endParaRP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73692" y="2095342"/>
            <a:ext cx="2514152" cy="67329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52120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新民主主义革命理论创新</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8" name="文本框 7"/>
          <p:cNvSpPr txBox="1"/>
          <p:nvPr/>
        </p:nvSpPr>
        <p:spPr>
          <a:xfrm>
            <a:off x="238058" y="1014616"/>
            <a:ext cx="7546975" cy="1884618"/>
          </a:xfrm>
          <a:prstGeom prst="rect">
            <a:avLst/>
          </a:prstGeom>
          <a:noFill/>
        </p:spPr>
        <p:txBody>
          <a:bodyPr wrap="square" rtlCol="0">
            <a:spAutoFit/>
          </a:bodyPr>
          <a:lstStyle/>
          <a:p>
            <a:pPr>
              <a:lnSpc>
                <a:spcPct val="150000"/>
              </a:lnSpc>
            </a:pPr>
            <a:r>
              <a:rPr lang="zh-CN" altLang="en-US" kern="0" dirty="0">
                <a:latin typeface="微软雅黑" panose="020B0503020204020204" pitchFamily="34" charset="-122"/>
                <a:ea typeface="微软雅黑" panose="020B0503020204020204" pitchFamily="34" charset="-122"/>
              </a:rPr>
              <a:t>  </a:t>
            </a:r>
            <a:r>
              <a:rPr lang="en-US" altLang="zh-CN" kern="0" dirty="0">
                <a:latin typeface="微软雅黑" panose="020B0503020204020204" pitchFamily="34" charset="-122"/>
                <a:ea typeface="微软雅黑" panose="020B0503020204020204" pitchFamily="34" charset="-122"/>
              </a:rPr>
              <a:t>     </a:t>
            </a:r>
            <a:r>
              <a:rPr lang="zh-CN" altLang="en-US" sz="2000" kern="0" dirty="0">
                <a:latin typeface="微软雅黑" panose="020B0503020204020204" pitchFamily="34" charset="-122"/>
                <a:ea typeface="微软雅黑" panose="020B0503020204020204" pitchFamily="34" charset="-122"/>
              </a:rPr>
              <a:t>总之，毛泽东对新民主主义革命理论的形成和发展作出了无与伦比的卓越贡献，不愧为中国共产党内成功地进行马克思主义中国化这项艰巨而伟大事业的最杰出代表，对指导中国取得新民主主义革命的胜利作出了不可磨灭的贡献。</a:t>
            </a:r>
          </a:p>
        </p:txBody>
      </p:sp>
      <p:pic>
        <p:nvPicPr>
          <p:cNvPr id="101" name="图片 100"/>
          <p:cNvPicPr/>
          <p:nvPr/>
        </p:nvPicPr>
        <p:blipFill>
          <a:blip r:embed="rId3"/>
          <a:stretch>
            <a:fillRect/>
          </a:stretch>
        </p:blipFill>
        <p:spPr>
          <a:xfrm>
            <a:off x="502285" y="2980690"/>
            <a:ext cx="7145655" cy="3672840"/>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nodeType="withEffect">
                                  <p:stCondLst>
                                    <p:cond delay="0"/>
                                  </p:stCondLst>
                                  <p:childTnLst>
                                    <p:set>
                                      <p:cBhvr>
                                        <p:cTn id="9" dur="1" fill="hold">
                                          <p:stCondLst>
                                            <p:cond delay="0"/>
                                          </p:stCondLst>
                                        </p:cTn>
                                        <p:tgtEl>
                                          <p:spTgt spid="101"/>
                                        </p:tgtEl>
                                        <p:attrNameLst>
                                          <p:attrName>style.visibility</p:attrName>
                                        </p:attrNameLst>
                                      </p:cBhvr>
                                      <p:to>
                                        <p:strVal val="visible"/>
                                      </p:to>
                                    </p:set>
                                    <p:animEffect transition="in" filter="blinds(horizontal)">
                                      <p:cBhvr>
                                        <p:cTn id="10"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7437119" y="947994"/>
            <a:ext cx="2731647" cy="2168525"/>
          </a:xfrm>
          <a:prstGeom prst="rect">
            <a:avLst/>
          </a:prstGeom>
          <a:noFill/>
        </p:spPr>
        <p:txBody>
          <a:bodyPr wrap="square" rtlCol="0">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en-US" altLang="zh-CN"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02</a:t>
            </a:r>
            <a:endParaRPr kumimoji="0" lang="zh-CN" altLang="en-US"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endParaRPr>
          </a:p>
        </p:txBody>
      </p:sp>
      <p:sp>
        <p:nvSpPr>
          <p:cNvPr id="54" name="矩形 53"/>
          <p:cNvSpPr/>
          <p:nvPr/>
        </p:nvSpPr>
        <p:spPr>
          <a:xfrm>
            <a:off x="4549140" y="3708400"/>
            <a:ext cx="7760970" cy="838835"/>
          </a:xfrm>
          <a:prstGeom prst="rect">
            <a:avLst/>
          </a:prstGeom>
        </p:spPr>
        <p:txBody>
          <a:bodyPr wrap="square">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zh-CN" altLang="en-US" sz="5400" b="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微软雅黑" panose="020B0503020204020204" pitchFamily="34" charset="-122"/>
                <a:ea typeface="微软雅黑" panose="020B0503020204020204" pitchFamily="34" charset="-122"/>
                <a:cs typeface="+mn-cs"/>
              </a:rPr>
              <a:t>社会主义改造理论创新</a:t>
            </a:r>
          </a:p>
        </p:txBody>
      </p:sp>
      <p:cxnSp>
        <p:nvCxnSpPr>
          <p:cNvPr id="56" name="直接箭头连接符 55"/>
          <p:cNvCxnSpPr/>
          <p:nvPr/>
        </p:nvCxnSpPr>
        <p:spPr>
          <a:xfrm>
            <a:off x="5266000" y="4547445"/>
            <a:ext cx="5969051"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8564138" y="623692"/>
            <a:ext cx="1783711" cy="3443996"/>
            <a:chOff x="3844882" y="1659849"/>
            <a:chExt cx="1783711" cy="3443996"/>
          </a:xfrm>
        </p:grpSpPr>
        <p:sp>
          <p:nvSpPr>
            <p:cNvPr id="39" name="Freeform 40"/>
            <p:cNvSpPr/>
            <p:nvPr/>
          </p:nvSpPr>
          <p:spPr bwMode="auto">
            <a:xfrm>
              <a:off x="4591413" y="4634028"/>
              <a:ext cx="290649" cy="469817"/>
            </a:xfrm>
            <a:custGeom>
              <a:avLst/>
              <a:gdLst>
                <a:gd name="T0" fmla="*/ 53 w 73"/>
                <a:gd name="T1" fmla="*/ 0 h 118"/>
                <a:gd name="T2" fmla="*/ 53 w 73"/>
                <a:gd name="T3" fmla="*/ 71 h 118"/>
                <a:gd name="T4" fmla="*/ 69 w 73"/>
                <a:gd name="T5" fmla="*/ 71 h 118"/>
                <a:gd name="T6" fmla="*/ 73 w 73"/>
                <a:gd name="T7" fmla="*/ 73 h 118"/>
                <a:gd name="T8" fmla="*/ 72 w 73"/>
                <a:gd name="T9" fmla="*/ 77 h 118"/>
                <a:gd name="T10" fmla="*/ 37 w 73"/>
                <a:gd name="T11" fmla="*/ 118 h 118"/>
                <a:gd name="T12" fmla="*/ 1 w 73"/>
                <a:gd name="T13" fmla="*/ 77 h 118"/>
                <a:gd name="T14" fmla="*/ 1 w 73"/>
                <a:gd name="T15" fmla="*/ 73 h 118"/>
                <a:gd name="T16" fmla="*/ 4 w 73"/>
                <a:gd name="T17" fmla="*/ 71 h 118"/>
                <a:gd name="T18" fmla="*/ 20 w 73"/>
                <a:gd name="T19" fmla="*/ 71 h 118"/>
                <a:gd name="T20" fmla="*/ 20 w 73"/>
                <a:gd name="T21" fmla="*/ 0 h 118"/>
                <a:gd name="T22" fmla="*/ 53 w 73"/>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8">
                  <a:moveTo>
                    <a:pt x="53" y="0"/>
                  </a:moveTo>
                  <a:cubicBezTo>
                    <a:pt x="53" y="71"/>
                    <a:pt x="53" y="71"/>
                    <a:pt x="53" y="71"/>
                  </a:cubicBezTo>
                  <a:cubicBezTo>
                    <a:pt x="69" y="71"/>
                    <a:pt x="69" y="71"/>
                    <a:pt x="69" y="71"/>
                  </a:cubicBezTo>
                  <a:cubicBezTo>
                    <a:pt x="71" y="71"/>
                    <a:pt x="72" y="72"/>
                    <a:pt x="73" y="73"/>
                  </a:cubicBezTo>
                  <a:cubicBezTo>
                    <a:pt x="73" y="75"/>
                    <a:pt x="73" y="76"/>
                    <a:pt x="72" y="77"/>
                  </a:cubicBezTo>
                  <a:cubicBezTo>
                    <a:pt x="37" y="118"/>
                    <a:pt x="37" y="118"/>
                    <a:pt x="37" y="118"/>
                  </a:cubicBezTo>
                  <a:cubicBezTo>
                    <a:pt x="1" y="77"/>
                    <a:pt x="1" y="77"/>
                    <a:pt x="1" y="77"/>
                  </a:cubicBezTo>
                  <a:cubicBezTo>
                    <a:pt x="0" y="76"/>
                    <a:pt x="0" y="75"/>
                    <a:pt x="1" y="73"/>
                  </a:cubicBezTo>
                  <a:cubicBezTo>
                    <a:pt x="1" y="72"/>
                    <a:pt x="3" y="71"/>
                    <a:pt x="4" y="71"/>
                  </a:cubicBezTo>
                  <a:cubicBezTo>
                    <a:pt x="20" y="71"/>
                    <a:pt x="20" y="71"/>
                    <a:pt x="20" y="71"/>
                  </a:cubicBezTo>
                  <a:cubicBezTo>
                    <a:pt x="20" y="0"/>
                    <a:pt x="20" y="0"/>
                    <a:pt x="20" y="0"/>
                  </a:cubicBezTo>
                  <a:lnTo>
                    <a:pt x="53" y="0"/>
                  </a:lnTo>
                  <a:close/>
                </a:path>
              </a:pathLst>
            </a:custGeom>
            <a:solidFill>
              <a:srgbClr val="039AC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panose="020B0800000000000000" charset="-122"/>
                <a:ea typeface="+mn-ea"/>
                <a:cs typeface="+mn-cs"/>
              </a:endParaRPr>
            </a:p>
          </p:txBody>
        </p:sp>
        <p:sp>
          <p:nvSpPr>
            <p:cNvPr id="40" name="Freeform 41"/>
            <p:cNvSpPr/>
            <p:nvPr/>
          </p:nvSpPr>
          <p:spPr bwMode="auto">
            <a:xfrm>
              <a:off x="4671043" y="4634028"/>
              <a:ext cx="131389" cy="99537"/>
            </a:xfrm>
            <a:custGeom>
              <a:avLst/>
              <a:gdLst>
                <a:gd name="T0" fmla="*/ 33 w 33"/>
                <a:gd name="T1" fmla="*/ 0 h 25"/>
                <a:gd name="T2" fmla="*/ 33 w 33"/>
                <a:gd name="T3" fmla="*/ 25 h 25"/>
                <a:gd name="T4" fmla="*/ 17 w 33"/>
                <a:gd name="T5" fmla="*/ 20 h 25"/>
                <a:gd name="T6" fmla="*/ 0 w 33"/>
                <a:gd name="T7" fmla="*/ 25 h 25"/>
                <a:gd name="T8" fmla="*/ 0 w 33"/>
                <a:gd name="T9" fmla="*/ 0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33" y="25"/>
                    <a:pt x="33" y="25"/>
                    <a:pt x="33" y="25"/>
                  </a:cubicBezTo>
                  <a:cubicBezTo>
                    <a:pt x="28" y="22"/>
                    <a:pt x="23" y="20"/>
                    <a:pt x="17" y="20"/>
                  </a:cubicBezTo>
                  <a:cubicBezTo>
                    <a:pt x="11" y="20"/>
                    <a:pt x="5" y="22"/>
                    <a:pt x="0" y="25"/>
                  </a:cubicBezTo>
                  <a:cubicBezTo>
                    <a:pt x="0" y="0"/>
                    <a:pt x="0" y="0"/>
                    <a:pt x="0" y="0"/>
                  </a:cubicBezTo>
                  <a:lnTo>
                    <a:pt x="33" y="0"/>
                  </a:lnTo>
                  <a:close/>
                </a:path>
              </a:pathLst>
            </a:custGeom>
            <a:solidFill>
              <a:srgbClr val="333333">
                <a:alpha val="15000"/>
              </a:srgb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panose="020B0800000000000000" charset="-122"/>
                <a:ea typeface="+mn-ea"/>
                <a:cs typeface="+mn-cs"/>
              </a:endParaRPr>
            </a:p>
          </p:txBody>
        </p:sp>
        <p:sp>
          <p:nvSpPr>
            <p:cNvPr id="41" name="Freeform 42"/>
            <p:cNvSpPr>
              <a:spLocks noEditPoints="1"/>
            </p:cNvSpPr>
            <p:nvPr/>
          </p:nvSpPr>
          <p:spPr bwMode="auto">
            <a:xfrm>
              <a:off x="3844882" y="1659849"/>
              <a:ext cx="1783711" cy="3153347"/>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0" y="0"/>
                    <a:pt x="0" y="100"/>
                    <a:pt x="0" y="224"/>
                  </a:cubicBezTo>
                  <a:cubicBezTo>
                    <a:pt x="0" y="570"/>
                    <a:pt x="0" y="570"/>
                    <a:pt x="0" y="570"/>
                  </a:cubicBezTo>
                  <a:cubicBezTo>
                    <a:pt x="0" y="684"/>
                    <a:pt x="85" y="778"/>
                    <a:pt x="196" y="792"/>
                  </a:cubicBezTo>
                  <a:cubicBezTo>
                    <a:pt x="196" y="777"/>
                    <a:pt x="196" y="777"/>
                    <a:pt x="196" y="777"/>
                  </a:cubicBezTo>
                  <a:cubicBezTo>
                    <a:pt x="196" y="761"/>
                    <a:pt x="208" y="749"/>
                    <a:pt x="224" y="749"/>
                  </a:cubicBezTo>
                  <a:cubicBezTo>
                    <a:pt x="239" y="749"/>
                    <a:pt x="252" y="761"/>
                    <a:pt x="252" y="777"/>
                  </a:cubicBezTo>
                  <a:cubicBezTo>
                    <a:pt x="252" y="792"/>
                    <a:pt x="252" y="792"/>
                    <a:pt x="252" y="792"/>
                  </a:cubicBezTo>
                  <a:cubicBezTo>
                    <a:pt x="362" y="778"/>
                    <a:pt x="448" y="684"/>
                    <a:pt x="448" y="570"/>
                  </a:cubicBezTo>
                  <a:cubicBezTo>
                    <a:pt x="448" y="224"/>
                    <a:pt x="448" y="224"/>
                    <a:pt x="448" y="224"/>
                  </a:cubicBezTo>
                  <a:cubicBezTo>
                    <a:pt x="448" y="100"/>
                    <a:pt x="347"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rgbClr val="039AC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panose="020B0800000000000000" charset="-122"/>
                <a:ea typeface="+mn-ea"/>
                <a:cs typeface="+mn-cs"/>
              </a:endParaRPr>
            </a:p>
          </p:txBody>
        </p:sp>
        <p:sp>
          <p:nvSpPr>
            <p:cNvPr id="43" name="koppt-图标"/>
            <p:cNvSpPr>
              <a:spLocks noEditPoints="1"/>
            </p:cNvSpPr>
            <p:nvPr/>
          </p:nvSpPr>
          <p:spPr bwMode="auto">
            <a:xfrm>
              <a:off x="4453712" y="2206395"/>
              <a:ext cx="566049" cy="542627"/>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rgbClr val="039ACF"/>
            </a:solid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333333"/>
                </a:solidFill>
                <a:effectLst/>
                <a:uLnTx/>
                <a:uFillTx/>
                <a:latin typeface="思源黑体 CN Bold" panose="020B0800000000000000" charset="-122"/>
                <a:ea typeface="+mn-ea"/>
                <a:cs typeface="+mn-cs"/>
              </a:endParaRPr>
            </a:p>
          </p:txBody>
        </p:sp>
      </p:grpSp>
      <p:sp>
        <p:nvSpPr>
          <p:cNvPr id="23" name="矩形 22"/>
          <p:cNvSpPr/>
          <p:nvPr/>
        </p:nvSpPr>
        <p:spPr>
          <a:xfrm>
            <a:off x="1152000" y="288000"/>
            <a:ext cx="47548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社会主义改造理论创新</a:t>
            </a:r>
          </a:p>
        </p:txBody>
      </p:sp>
      <p:cxnSp>
        <p:nvCxnSpPr>
          <p:cNvPr id="56" name="直接连接符 55"/>
          <p:cNvCxnSpPr/>
          <p:nvPr/>
        </p:nvCxnSpPr>
        <p:spPr>
          <a:xfrm>
            <a:off x="10521950" y="3498215"/>
            <a:ext cx="236855"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59" name="矩形 58"/>
          <p:cNvSpPr/>
          <p:nvPr/>
        </p:nvSpPr>
        <p:spPr>
          <a:xfrm>
            <a:off x="8210439" y="4529740"/>
            <a:ext cx="2491105" cy="1422954"/>
          </a:xfrm>
          <a:prstGeom prst="rect">
            <a:avLst/>
          </a:prstGeom>
        </p:spPr>
        <p:txBody>
          <a:bodyPr wrap="square">
            <a:spAutoFit/>
          </a:bodyPr>
          <a:lstStyle/>
          <a:p>
            <a:pPr algn="just">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cs typeface="+mn-ea"/>
                <a:sym typeface="+mn-ea"/>
              </a:rPr>
              <a:t>合作化和资本主义：社会主义改造形式的创新 </a:t>
            </a:r>
          </a:p>
        </p:txBody>
      </p:sp>
      <p:sp>
        <p:nvSpPr>
          <p:cNvPr id="3" name="文本框 2"/>
          <p:cNvSpPr txBox="1"/>
          <p:nvPr/>
        </p:nvSpPr>
        <p:spPr>
          <a:xfrm>
            <a:off x="586105" y="1355987"/>
            <a:ext cx="5243830" cy="1938992"/>
          </a:xfrm>
          <a:prstGeom prst="rect">
            <a:avLst/>
          </a:prstGeom>
          <a:noFill/>
        </p:spPr>
        <p:txBody>
          <a:bodyPr wrap="square" rtlCol="0">
            <a:spAutoFit/>
          </a:bodyPr>
          <a:lstStyle/>
          <a:p>
            <a:r>
              <a:rPr lang="en-US" altLang="zh-CN" dirty="0"/>
              <a:t>       </a:t>
            </a:r>
            <a:r>
              <a:rPr lang="zh-CN" altLang="en-US" sz="2000" dirty="0"/>
              <a:t>关于由新民主主义向社会主义过渡的问题上，毛泽东结合新民主主义革命以后的国情和社会现实特点。提出了中国特色社会主义改造理论，探索出一条适合我国实际的社会主义改造道路，从而实现了社会主义改造的理论创新。</a:t>
            </a:r>
          </a:p>
        </p:txBody>
      </p:sp>
      <p:pic>
        <p:nvPicPr>
          <p:cNvPr id="102" name="图片 101"/>
          <p:cNvPicPr/>
          <p:nvPr/>
        </p:nvPicPr>
        <p:blipFill>
          <a:blip r:embed="rId2"/>
          <a:stretch>
            <a:fillRect/>
          </a:stretch>
        </p:blipFill>
        <p:spPr>
          <a:xfrm>
            <a:off x="586105" y="3533140"/>
            <a:ext cx="5768340" cy="3157220"/>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blinds(horizontal)">
                                      <p:cBhvr>
                                        <p:cTn id="10" dur="500"/>
                                        <p:tgtEl>
                                          <p:spTgt spid="38"/>
                                        </p:tgtEl>
                                      </p:cBhvr>
                                    </p:animEffect>
                                  </p:childTnLst>
                                </p:cTn>
                              </p:par>
                              <p:par>
                                <p:cTn id="11" presetID="3" presetClass="entr" presetSubtype="10" fill="hold" nodeType="withEffect">
                                  <p:stCondLst>
                                    <p:cond delay="0"/>
                                  </p:stCondLst>
                                  <p:childTnLst>
                                    <p:set>
                                      <p:cBhvr>
                                        <p:cTn id="12" dur="1" fill="hold">
                                          <p:stCondLst>
                                            <p:cond delay="0"/>
                                          </p:stCondLst>
                                        </p:cTn>
                                        <p:tgtEl>
                                          <p:spTgt spid="56"/>
                                        </p:tgtEl>
                                        <p:attrNameLst>
                                          <p:attrName>style.visibility</p:attrName>
                                        </p:attrNameLst>
                                      </p:cBhvr>
                                      <p:to>
                                        <p:strVal val="visible"/>
                                      </p:to>
                                    </p:set>
                                    <p:animEffect transition="in" filter="blinds(horizontal)">
                                      <p:cBhvr>
                                        <p:cTn id="13" dur="500"/>
                                        <p:tgtEl>
                                          <p:spTgt spid="56"/>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blinds(horizontal)">
                                      <p:cBhvr>
                                        <p:cTn id="16" dur="500"/>
                                        <p:tgtEl>
                                          <p:spTgt spid="59"/>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102"/>
                                        </p:tgtEl>
                                        <p:attrNameLst>
                                          <p:attrName>style.visibility</p:attrName>
                                        </p:attrNameLst>
                                      </p:cBhvr>
                                      <p:to>
                                        <p:strVal val="visible"/>
                                      </p:to>
                                    </p:set>
                                    <p:animEffect transition="in" filter="blinds(horizontal)">
                                      <p:cBhvr>
                                        <p:cTn id="21"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1152000" y="288000"/>
            <a:ext cx="47548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社会主义改造理论创新</a:t>
            </a:r>
          </a:p>
        </p:txBody>
      </p:sp>
      <p:sp>
        <p:nvSpPr>
          <p:cNvPr id="2" name="文本框 1"/>
          <p:cNvSpPr txBox="1"/>
          <p:nvPr/>
        </p:nvSpPr>
        <p:spPr>
          <a:xfrm>
            <a:off x="321945" y="1174750"/>
            <a:ext cx="8912225" cy="521970"/>
          </a:xfrm>
          <a:prstGeom prst="rect">
            <a:avLst/>
          </a:prstGeom>
          <a:noFill/>
        </p:spPr>
        <p:txBody>
          <a:bodyPr wrap="square" rtlCol="0">
            <a:spAutoFit/>
          </a:bodyPr>
          <a:lstStyle/>
          <a:p>
            <a:r>
              <a:rPr lang="zh-CN" altLang="en-US" sz="2800" b="1"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一、合作化和资本主义：社会主义改造形式的创新 </a:t>
            </a:r>
          </a:p>
        </p:txBody>
      </p:sp>
      <p:sp>
        <p:nvSpPr>
          <p:cNvPr id="8" name="文本框 7"/>
          <p:cNvSpPr txBox="1"/>
          <p:nvPr/>
        </p:nvSpPr>
        <p:spPr>
          <a:xfrm>
            <a:off x="321945" y="2235340"/>
            <a:ext cx="4091305" cy="4198393"/>
          </a:xfrm>
          <a:prstGeom prst="rect">
            <a:avLst/>
          </a:prstGeom>
          <a:noFill/>
        </p:spPr>
        <p:txBody>
          <a:bodyPr wrap="square" rtlCol="0">
            <a:spAutoFit/>
          </a:bodyPr>
          <a:lstStyle/>
          <a:p>
            <a:pPr>
              <a:lnSpc>
                <a:spcPct val="150000"/>
              </a:lnSpc>
            </a:pPr>
            <a:r>
              <a:rPr lang="en-US" altLang="zh-CN" kern="0" dirty="0">
                <a:latin typeface="微软雅黑" panose="020B0503020204020204" pitchFamily="34" charset="-122"/>
                <a:ea typeface="微软雅黑" panose="020B0503020204020204" pitchFamily="34" charset="-122"/>
              </a:rPr>
              <a:t>      </a:t>
            </a:r>
            <a:r>
              <a:rPr lang="zh-CN" altLang="en-US" kern="0" dirty="0">
                <a:latin typeface="微软雅黑" panose="020B0503020204020204" pitchFamily="34" charset="-122"/>
                <a:ea typeface="微软雅黑" panose="020B0503020204020204" pitchFamily="34" charset="-122"/>
              </a:rPr>
              <a:t>1953年12月修订的中共中央关于过渡时期总路线的提纲中，形成了过渡时期总路线的完整表述，即 “从中华人民共和国成立，到社会主义改造基本完成，这 是一个过渡时期。党在这个过渡时期的总路线和总任务， 是要在一个相当长的时期内，逐步实现国家的社会主义工业化，并逐步实现国家对农业、对手工业和对资本主义工 商业的社会主义改造。”</a:t>
            </a:r>
          </a:p>
        </p:txBody>
      </p:sp>
      <p:sp>
        <p:nvSpPr>
          <p:cNvPr id="368" name="矩形: 圆角 367"/>
          <p:cNvSpPr/>
          <p:nvPr/>
        </p:nvSpPr>
        <p:spPr>
          <a:xfrm>
            <a:off x="4840605" y="1847850"/>
            <a:ext cx="2695575" cy="925195"/>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(一)走合作化式的农业和手工业社会主义改造道路</a:t>
            </a:r>
          </a:p>
        </p:txBody>
      </p:sp>
      <p:sp>
        <p:nvSpPr>
          <p:cNvPr id="17" name="矩形 16"/>
          <p:cNvSpPr/>
          <p:nvPr/>
        </p:nvSpPr>
        <p:spPr>
          <a:xfrm>
            <a:off x="4366895" y="2743200"/>
            <a:ext cx="3643630" cy="3367397"/>
          </a:xfrm>
          <a:prstGeom prst="rect">
            <a:avLst/>
          </a:prstGeom>
        </p:spPr>
        <p:txBody>
          <a:bodyPr wrap="square">
            <a:spAutoFit/>
          </a:bodyPr>
          <a:lstStyle/>
          <a:p>
            <a:pPr indent="0">
              <a:lnSpc>
                <a:spcPct val="150000"/>
              </a:lnSpc>
              <a:spcBef>
                <a:spcPct val="20000"/>
              </a:spcBef>
              <a:buFont typeface="Arial" panose="020B0604020202020204" pitchFamily="34" charset="0"/>
              <a:buNone/>
            </a:pPr>
            <a:r>
              <a:rPr lang="en-US" altLang="zh-CN" kern="0" dirty="0">
                <a:solidFill>
                  <a:prstClr val="black">
                    <a:lumMod val="95000"/>
                    <a:lumOff val="5000"/>
                  </a:prstClr>
                </a:solidFill>
                <a:latin typeface="微软雅黑" panose="020B0503020204020204" pitchFamily="34" charset="-122"/>
                <a:ea typeface="微软雅黑" panose="020B0503020204020204" pitchFamily="34" charset="-122"/>
              </a:rPr>
              <a:t>      </a:t>
            </a:r>
            <a:r>
              <a:rPr lang="zh-CN" altLang="en-US" kern="0" dirty="0">
                <a:solidFill>
                  <a:prstClr val="black">
                    <a:lumMod val="95000"/>
                    <a:lumOff val="5000"/>
                  </a:prstClr>
                </a:solidFill>
                <a:latin typeface="微软雅黑" panose="020B0503020204020204" pitchFamily="34" charset="-122"/>
                <a:ea typeface="微软雅黑" panose="020B0503020204020204" pitchFamily="34" charset="-122"/>
              </a:rPr>
              <a:t>毛泽东在对中国农民的性质进行科学分析的基础上， 提倡走农业合作化道路。针对手工业改造问题，毛泽东指出手工业经营分散，规模狭小，技术落后，因而同样采取合作化，将分散的个体小生产改变为集体生产。逐步实现手工业生产的机械 化或半机械化。 </a:t>
            </a:r>
          </a:p>
        </p:txBody>
      </p:sp>
      <p:sp>
        <p:nvSpPr>
          <p:cNvPr id="931" name="矩形: 圆角 930"/>
          <p:cNvSpPr/>
          <p:nvPr/>
        </p:nvSpPr>
        <p:spPr>
          <a:xfrm>
            <a:off x="8670925" y="1884045"/>
            <a:ext cx="2814955" cy="1017270"/>
          </a:xfrm>
          <a:prstGeom prst="roundRect">
            <a:avLst/>
          </a:prstGeom>
          <a:solidFill>
            <a:srgbClr val="0070C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(二)走国家资本主义式的资本主义工商业改造道路 </a:t>
            </a:r>
          </a:p>
        </p:txBody>
      </p:sp>
      <p:sp>
        <p:nvSpPr>
          <p:cNvPr id="18" name="矩形 17"/>
          <p:cNvSpPr/>
          <p:nvPr/>
        </p:nvSpPr>
        <p:spPr>
          <a:xfrm>
            <a:off x="8359775" y="2865120"/>
            <a:ext cx="3629660" cy="2536400"/>
          </a:xfrm>
          <a:prstGeom prst="rect">
            <a:avLst/>
          </a:prstGeom>
        </p:spPr>
        <p:txBody>
          <a:bodyPr wrap="square">
            <a:spAutoFit/>
          </a:bodyPr>
          <a:lstStyle/>
          <a:p>
            <a:pPr indent="0">
              <a:lnSpc>
                <a:spcPct val="150000"/>
              </a:lnSpc>
              <a:spcBef>
                <a:spcPct val="20000"/>
              </a:spcBef>
              <a:buFont typeface="Arial" panose="020B0604020202020204" pitchFamily="34" charset="0"/>
              <a:buNone/>
            </a:pPr>
            <a:r>
              <a:rPr lang="en-US" altLang="zh-CN" kern="0" dirty="0">
                <a:solidFill>
                  <a:prstClr val="black">
                    <a:lumMod val="95000"/>
                    <a:lumOff val="5000"/>
                  </a:prstClr>
                </a:solidFill>
                <a:latin typeface="微软雅黑" panose="020B0503020204020204" pitchFamily="34" charset="-122"/>
                <a:ea typeface="微软雅黑" panose="020B0503020204020204" pitchFamily="34" charset="-122"/>
              </a:rPr>
              <a:t>      </a:t>
            </a:r>
            <a:r>
              <a:rPr lang="zh-CN" altLang="en-US" kern="0" dirty="0">
                <a:solidFill>
                  <a:prstClr val="black">
                    <a:lumMod val="95000"/>
                    <a:lumOff val="5000"/>
                  </a:prstClr>
                </a:solidFill>
                <a:latin typeface="微软雅黑" panose="020B0503020204020204" pitchFamily="34" charset="-122"/>
                <a:ea typeface="微软雅黑" panose="020B0503020204020204" pitchFamily="34" charset="-122"/>
              </a:rPr>
              <a:t>毛泽东从中国的实际出发，在深入分析民族资产阶级两面性的基础上，提出国家资本主义是利用、限制和改造资本主义工业的主要形式，应采取由低级形式向高级形式的过渡。</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linds(horizontal)">
                                      <p:cBhvr>
                                        <p:cTn id="1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042785" y="1405255"/>
            <a:ext cx="2901950" cy="1568450"/>
          </a:xfrm>
          <a:prstGeom prst="rect">
            <a:avLst/>
          </a:prstGeom>
          <a:noFill/>
        </p:spPr>
        <p:txBody>
          <a:bodyPr wrap="square" rtlCol="0">
            <a:spAutoFit/>
          </a:bodyPr>
          <a:lstStyle/>
          <a:p>
            <a:r>
              <a:rPr lang="en-US" altLang="zh-CN" sz="9600" b="1" i="1"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sym typeface="+mn-ea"/>
              </a:rPr>
              <a:t>03</a:t>
            </a:r>
            <a:endParaRPr lang="zh-CN" altLang="en-US" sz="9600"/>
          </a:p>
        </p:txBody>
      </p:sp>
      <p:sp>
        <p:nvSpPr>
          <p:cNvPr id="3" name="文本框 2"/>
          <p:cNvSpPr txBox="1"/>
          <p:nvPr/>
        </p:nvSpPr>
        <p:spPr>
          <a:xfrm>
            <a:off x="5429250" y="3352800"/>
            <a:ext cx="5801995" cy="1014730"/>
          </a:xfrm>
          <a:prstGeom prst="rect">
            <a:avLst/>
          </a:prstGeom>
          <a:noFill/>
        </p:spPr>
        <p:txBody>
          <a:bodyPr wrap="square" rtlCol="0">
            <a:spAutoFit/>
          </a:bodyPr>
          <a:lstStyle/>
          <a:p>
            <a:r>
              <a:rPr lang="zh-CN" altLang="en-US" sz="6000" b="1" i="1" u="sng"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sym typeface="+mn-ea"/>
              </a:rPr>
              <a:t>邓三科理论创新</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103384" y="121801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77840"/>
            <a:ext cx="33832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邓三科理论创新</a:t>
            </a:r>
          </a:p>
        </p:txBody>
      </p:sp>
      <p:pic>
        <p:nvPicPr>
          <p:cNvPr id="13" name="图片 12"/>
          <p:cNvPicPr>
            <a:picLocks noChangeAspect="1"/>
          </p:cNvPicPr>
          <p:nvPr/>
        </p:nvPicPr>
        <p:blipFill>
          <a:blip r:embed="rId2"/>
          <a:srcRect l="5748" t="32677" r="5111" b="3651"/>
          <a:stretch>
            <a:fillRect/>
          </a:stretch>
        </p:blipFill>
        <p:spPr>
          <a:xfrm>
            <a:off x="9127513" y="4771057"/>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50663" y="1115831"/>
            <a:ext cx="6304915" cy="5691110"/>
          </a:xfrm>
          <a:prstGeom prst="rect">
            <a:avLst/>
          </a:prstGeom>
          <a:noFill/>
        </p:spPr>
        <p:txBody>
          <a:bodyPr wrap="square" rtlCol="0">
            <a:spAutoFit/>
          </a:bodyPr>
          <a:lstStyle/>
          <a:p>
            <a:r>
              <a:rPr lang="zh-CN" altLang="en-US" sz="1600" b="1"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1.邓小平理论的理论创新：</a:t>
            </a:r>
            <a:endParaRPr lang="zh-CN" altLang="en-US" sz="1600"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endParaRPr>
          </a:p>
          <a:p>
            <a:pPr>
              <a:lnSpc>
                <a:spcPct val="150000"/>
              </a:lnSpc>
            </a:pPr>
            <a:r>
              <a:rPr lang="zh-CN" altLang="en-US" sz="1600"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　</a:t>
            </a: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　邓小平把马克思主义与中国社会主义建设实际相结合，创立了中国特色社会主义理论的组成部分——邓小平理论，成功地回答和解决了“什么是社会主义、怎样建设社会主义”的基本问题，实现了马克思主义在中国的第二次飞跃，开拓了马克思主义的新境界。</a:t>
            </a:r>
          </a:p>
          <a:p>
            <a:pPr>
              <a:lnSpc>
                <a:spcPct val="150000"/>
              </a:lnSpc>
            </a:pP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　　邓小平的创新在于使解放思想、实事求是成为新时期全面改革开放的思想基础。改革开放30年来，正是在解放思想、实事求是思想路线指引下，我们才闯出了一条坚持改革开放、建设中国特色社会主义的新道路，不断提高了对社会主义现代化建设规律的认识。</a:t>
            </a:r>
          </a:p>
          <a:p>
            <a:pPr>
              <a:lnSpc>
                <a:spcPct val="150000"/>
              </a:lnSpc>
            </a:pP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　　　　邓小平理论第一次比较系统地回答了在中国这样的不发达国家怎样建设社会主义的基本问题，是中国共产党人对马克思主义理论的重大创新、丰富和发展。</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blinds(horizontal)">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blinds(horizontal)">
                                      <p:cBhvr>
                                        <p:cTn id="12" dur="500"/>
                                        <p:tgtEl>
                                          <p:spTgt spid="2">
                                            <p:txEl>
                                              <p:pRg st="0" end="0"/>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animEffect transition="in" filter="blinds(horizontal)">
                                      <p:cBhvr>
                                        <p:cTn id="15" dur="500"/>
                                        <p:tgtEl>
                                          <p:spTgt spid="2">
                                            <p:txEl>
                                              <p:pRg st="1" end="1"/>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2">
                                            <p:txEl>
                                              <p:pRg st="2" end="2"/>
                                            </p:txEl>
                                          </p:spTgt>
                                        </p:tgtEl>
                                        <p:attrNameLst>
                                          <p:attrName>style.visibility</p:attrName>
                                        </p:attrNameLst>
                                      </p:cBhvr>
                                      <p:to>
                                        <p:strVal val="visible"/>
                                      </p:to>
                                    </p:set>
                                    <p:animEffect transition="in" filter="blinds(horizontal)">
                                      <p:cBhvr>
                                        <p:cTn id="18" dur="500"/>
                                        <p:tgtEl>
                                          <p:spTgt spid="2">
                                            <p:txEl>
                                              <p:pRg st="2" end="2"/>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animEffect transition="in" filter="blinds(horizontal)">
                                      <p:cBhvr>
                                        <p:cTn id="21"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103384" y="121801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33832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邓三科理论创新</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63618" y="852733"/>
            <a:ext cx="6304915" cy="6106608"/>
          </a:xfrm>
          <a:prstGeom prst="rect">
            <a:avLst/>
          </a:prstGeom>
          <a:noFill/>
        </p:spPr>
        <p:txBody>
          <a:bodyPr wrap="square" rtlCol="0">
            <a:spAutoFit/>
          </a:bodyPr>
          <a:lstStyle/>
          <a:p>
            <a:r>
              <a:rPr lang="en-US" altLang="zh-CN" sz="1600"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2</a:t>
            </a:r>
            <a:r>
              <a:rPr lang="zh-CN" altLang="en-US" sz="1600"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a:t>
            </a:r>
            <a:r>
              <a:rPr lang="zh-CN" altLang="en-US" sz="1600" b="1"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三个代表理论创新：体现了马克思主义理论创新精神</a:t>
            </a:r>
            <a:endParaRPr lang="zh-CN" altLang="en-US" sz="1600"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endParaRPr>
          </a:p>
          <a:p>
            <a:pPr>
              <a:lnSpc>
                <a:spcPct val="150000"/>
              </a:lnSpc>
            </a:pPr>
            <a:r>
              <a:rPr lang="en-US" altLang="zh-CN"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        </a:t>
            </a: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三个代表”重要思想是对马克思主义基本理论、特别是对马克思主义党建学说的继承和发展</a:t>
            </a:r>
            <a:r>
              <a:rPr lang="zh-CN" altLang="en-US" kern="0" dirty="0">
                <a:solidFill>
                  <a:schemeClr val="tx1">
                    <a:lumMod val="95000"/>
                    <a:lumOff val="5000"/>
                  </a:schemeClr>
                </a:solidFill>
                <a:latin typeface="微软雅黑" panose="020B0503020204020204" pitchFamily="34" charset="-122"/>
                <a:ea typeface="微软雅黑" panose="020B0503020204020204" pitchFamily="34" charset="-122"/>
                <a:sym typeface="+mn-ea"/>
              </a:rPr>
              <a:t>，</a:t>
            </a: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回答我们党和国家事关发展全局的新的重大战略问题，保证我们党始终站在时代发展的前列。</a:t>
            </a:r>
            <a:endParaRPr lang="en-US" altLang="zh-CN"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endParaRPr>
          </a:p>
          <a:p>
            <a:pPr>
              <a:lnSpc>
                <a:spcPct val="150000"/>
              </a:lnSpc>
            </a:pPr>
            <a:r>
              <a:rPr lang="en-US" altLang="zh-CN"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       </a:t>
            </a: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我们党作为工人阶级先锋队，代表先进生产力、先进文化和最广大人民的根本利益</a:t>
            </a:r>
            <a:r>
              <a:rPr lang="zh-CN" altLang="en-US" kern="0" dirty="0">
                <a:solidFill>
                  <a:schemeClr val="tx1">
                    <a:lumMod val="95000"/>
                    <a:lumOff val="5000"/>
                  </a:schemeClr>
                </a:solidFill>
                <a:latin typeface="微软雅黑" panose="020B0503020204020204" pitchFamily="34" charset="-122"/>
                <a:ea typeface="微软雅黑" panose="020B0503020204020204" pitchFamily="34" charset="-122"/>
                <a:sym typeface="+mn-ea"/>
              </a:rPr>
              <a:t>。</a:t>
            </a: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但是，适应于形势发展的需要，在新的历史条件下我们党如何全面加强自身建设，却是一项极其重要的理论创新。</a:t>
            </a:r>
          </a:p>
          <a:p>
            <a:pPr>
              <a:lnSpc>
                <a:spcPct val="150000"/>
              </a:lnSpc>
            </a:pPr>
            <a:r>
              <a:rPr lang="en-US" altLang="zh-CN"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     </a:t>
            </a: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三个代表”重要思想从根本上回答了在世界走向政治多极化、经济全球化和科学技术日新月异的时代背景下，在我们全面深化改革、发展社会主义市场经济的条件下，我们党如何进一步认识、加强、提高自己，更好地肩负起领导重任的问题，指明了前进方向，为我们党接受新世纪的考验，赢得新胜利，提供了强大的思想武器。</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2" grpId="0"/>
      <p:bldP spid="2"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103384" y="121801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33832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邓三科理论创新</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270563" y="962806"/>
            <a:ext cx="6304915" cy="5691110"/>
          </a:xfrm>
          <a:prstGeom prst="rect">
            <a:avLst/>
          </a:prstGeom>
          <a:noFill/>
        </p:spPr>
        <p:txBody>
          <a:bodyPr wrap="square" rtlCol="0">
            <a:spAutoFit/>
          </a:bodyPr>
          <a:lstStyle/>
          <a:p>
            <a:r>
              <a:rPr lang="zh-CN" altLang="en-US" sz="1600" b="1"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3.科学发展观的理论创新：</a:t>
            </a:r>
            <a:endParaRPr lang="zh-CN" altLang="en-US" sz="1600"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endParaRPr>
          </a:p>
          <a:p>
            <a:pPr>
              <a:lnSpc>
                <a:spcPct val="150000"/>
              </a:lnSpc>
            </a:pPr>
            <a:r>
              <a:rPr lang="en-US" altLang="zh-CN" sz="1600"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       </a:t>
            </a: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科学发展观是以胡锦涛同志为总书记的党中央，深刻总结社会主义现代化建设的实践经验，从新世纪新阶段党和国家事业发展全局出发提出的重大战略思想。科学发展观是一个科学的理论体系，是我们党理论创新的新成果。</a:t>
            </a:r>
            <a:endParaRPr lang="en-US" altLang="zh-CN"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endParaRPr>
          </a:p>
          <a:p>
            <a:pPr>
              <a:lnSpc>
                <a:spcPct val="150000"/>
              </a:lnSpc>
            </a:pPr>
            <a:r>
              <a:rPr lang="en-US" altLang="zh-CN" kern="0" dirty="0">
                <a:solidFill>
                  <a:schemeClr val="tx1">
                    <a:lumMod val="95000"/>
                    <a:lumOff val="5000"/>
                  </a:schemeClr>
                </a:solidFill>
                <a:latin typeface="微软雅黑" panose="020B0503020204020204" pitchFamily="34" charset="-122"/>
                <a:ea typeface="微软雅黑" panose="020B0503020204020204" pitchFamily="34" charset="-122"/>
                <a:sym typeface="+mn-ea"/>
              </a:rPr>
              <a:t>      </a:t>
            </a: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科学发展观的阐发坚持“发展是第一要义”</a:t>
            </a:r>
            <a:r>
              <a:rPr lang="zh-CN" altLang="en-US" kern="0" dirty="0">
                <a:solidFill>
                  <a:schemeClr val="tx1">
                    <a:lumMod val="95000"/>
                    <a:lumOff val="5000"/>
                  </a:schemeClr>
                </a:solidFill>
                <a:latin typeface="微软雅黑" panose="020B0503020204020204" pitchFamily="34" charset="-122"/>
                <a:ea typeface="微软雅黑" panose="020B0503020204020204" pitchFamily="34" charset="-122"/>
                <a:sym typeface="+mn-ea"/>
              </a:rPr>
              <a:t>，</a:t>
            </a: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对发展的内涵不断进行拓展和深化，做了更准确的定位，把发展不仅仅看成是经济发展方式的转变，还看成是社会发展的全面建设，而且把这种发展和人的全面发展内在的联系在一起，这是我们对发展是第一要义的更为充分阐发。</a:t>
            </a:r>
          </a:p>
          <a:p>
            <a:pPr>
              <a:lnSpc>
                <a:spcPct val="150000"/>
              </a:lnSpc>
            </a:pPr>
            <a:r>
              <a:rPr lang="en-US" altLang="zh-CN"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       </a:t>
            </a: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还有把全面、协调、可持续发展进一步展开为五大建设，即经济建设、政治建设、生态文明建设、文化建设和社会建设，不断推进党自身建设的伟大工程。这也是我们围绕科学发展观的理论创新和阐发。</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2" grpId="0"/>
      <p:bldP spid="2"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042785" y="1405255"/>
            <a:ext cx="2901950" cy="1568450"/>
          </a:xfrm>
          <a:prstGeom prst="rect">
            <a:avLst/>
          </a:prstGeom>
          <a:noFill/>
        </p:spPr>
        <p:txBody>
          <a:bodyPr wrap="square" rtlCol="0">
            <a:spAutoFit/>
          </a:bodyPr>
          <a:lstStyle/>
          <a:p>
            <a:r>
              <a:rPr lang="en-US" altLang="zh-CN" sz="9600" b="1" i="1"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sym typeface="+mn-ea"/>
              </a:rPr>
              <a:t>04</a:t>
            </a:r>
            <a:endParaRPr lang="zh-CN" altLang="en-US" sz="9600"/>
          </a:p>
        </p:txBody>
      </p:sp>
      <p:sp>
        <p:nvSpPr>
          <p:cNvPr id="3" name="文本框 2"/>
          <p:cNvSpPr txBox="1"/>
          <p:nvPr/>
        </p:nvSpPr>
        <p:spPr>
          <a:xfrm>
            <a:off x="5095875" y="3342640"/>
            <a:ext cx="6795770" cy="1014730"/>
          </a:xfrm>
          <a:prstGeom prst="rect">
            <a:avLst/>
          </a:prstGeom>
          <a:noFill/>
        </p:spPr>
        <p:txBody>
          <a:bodyPr wrap="square" rtlCol="0">
            <a:spAutoFit/>
          </a:bodyPr>
          <a:lstStyle/>
          <a:p>
            <a:r>
              <a:rPr lang="zh-CN" altLang="en-US" sz="6000" b="1" i="1" u="sng"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sym typeface="+mn-ea"/>
              </a:rPr>
              <a:t>习近平新时代理论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103384" y="121801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21520" y="146395"/>
            <a:ext cx="38404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习近平新时代理论</a:t>
            </a:r>
          </a:p>
        </p:txBody>
      </p:sp>
      <p:pic>
        <p:nvPicPr>
          <p:cNvPr id="13" name="图片 12"/>
          <p:cNvPicPr>
            <a:picLocks noChangeAspect="1"/>
          </p:cNvPicPr>
          <p:nvPr/>
        </p:nvPicPr>
        <p:blipFill>
          <a:blip r:embed="rId2"/>
          <a:srcRect l="5748" t="32677" r="5111" b="3651"/>
          <a:stretch>
            <a:fillRect/>
          </a:stretch>
        </p:blipFill>
        <p:spPr>
          <a:xfrm>
            <a:off x="8235883" y="406379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494665" y="791845"/>
            <a:ext cx="7608570" cy="5219506"/>
          </a:xfrm>
          <a:prstGeom prst="rect">
            <a:avLst/>
          </a:prstGeom>
          <a:noFill/>
        </p:spPr>
        <p:txBody>
          <a:bodyPr wrap="square" rtlCol="0">
            <a:spAutoFit/>
          </a:bodyPr>
          <a:lstStyle/>
          <a:p>
            <a:pPr>
              <a:lnSpc>
                <a:spcPct val="150000"/>
              </a:lnSpc>
            </a:pPr>
            <a:r>
              <a:rPr lang="zh-CN" altLang="en-US" sz="2800" b="1"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党的领导的理论创新</a:t>
            </a:r>
            <a:endParaRPr lang="zh-CN" altLang="en-US" sz="1600" b="1"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endParaRPr>
          </a:p>
          <a:p>
            <a:pPr>
              <a:lnSpc>
                <a:spcPct val="150000"/>
              </a:lnSpc>
            </a:pPr>
            <a:r>
              <a:rPr lang="zh-CN" altLang="en-US" b="1" u="sng"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增强“四个意识”。</a:t>
            </a:r>
            <a:endParaRPr lang="zh-CN" altLang="en-US" u="sng"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endParaRPr>
          </a:p>
          <a:p>
            <a:pPr>
              <a:lnSpc>
                <a:spcPct val="150000"/>
              </a:lnSpc>
            </a:pPr>
            <a:r>
              <a:rPr lang="zh-CN" altLang="en-US" kern="0" dirty="0">
                <a:solidFill>
                  <a:schemeClr val="tx1">
                    <a:lumMod val="95000"/>
                    <a:lumOff val="5000"/>
                  </a:schemeClr>
                </a:solidFill>
                <a:latin typeface="微软雅黑" panose="020B0503020204020204" pitchFamily="34" charset="-122"/>
                <a:ea typeface="微软雅黑" panose="020B0503020204020204" pitchFamily="34" charset="-122"/>
                <a:sym typeface="+mn-ea"/>
              </a:rPr>
              <a:t>是指政治意识、大局意识、核心意识、看齐意识。是我们党根本的政治方向、政治立场、政治要求，是检验党员、干部政治素养的基本标准。对于维护党中央权威、维护党的团结和集中统一领导，具有十分重大的意义。</a:t>
            </a:r>
            <a:endPar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endParaRPr>
          </a:p>
          <a:p>
            <a:pPr>
              <a:lnSpc>
                <a:spcPct val="150000"/>
              </a:lnSpc>
            </a:pPr>
            <a:r>
              <a:rPr lang="zh-CN" altLang="en-US" b="1" u="sng"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坚持</a:t>
            </a:r>
            <a:r>
              <a:rPr lang="en-US" altLang="zh-CN" b="1" u="sng"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a:t>
            </a:r>
            <a:r>
              <a:rPr lang="zh-CN" altLang="en-US" b="1" u="sng"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四个</a:t>
            </a:r>
            <a:r>
              <a:rPr lang="zh-CN" altLang="en-US" b="1" u="sng" kern="0" dirty="0">
                <a:solidFill>
                  <a:schemeClr val="tx1">
                    <a:lumMod val="95000"/>
                    <a:lumOff val="5000"/>
                  </a:schemeClr>
                </a:solidFill>
                <a:latin typeface="微软雅黑" panose="020B0503020204020204" pitchFamily="34" charset="-122"/>
                <a:ea typeface="微软雅黑" panose="020B0503020204020204" pitchFamily="34" charset="-122"/>
                <a:sym typeface="+mn-ea"/>
              </a:rPr>
              <a:t>自信</a:t>
            </a:r>
            <a:r>
              <a:rPr lang="en-US" altLang="zh-CN" b="1" u="sng"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a:t>
            </a:r>
            <a:r>
              <a:rPr lang="zh-CN" altLang="en-US" u="sng"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a:t>
            </a:r>
          </a:p>
          <a:p>
            <a:pPr>
              <a:lnSpc>
                <a:spcPct val="150000"/>
              </a:lnSpc>
            </a:pPr>
            <a:r>
              <a:rPr lang="zh-CN" altLang="en-US" kern="0" dirty="0">
                <a:solidFill>
                  <a:schemeClr val="tx1">
                    <a:lumMod val="95000"/>
                    <a:lumOff val="5000"/>
                  </a:schemeClr>
                </a:solidFill>
                <a:latin typeface="微软雅黑" panose="020B0503020204020204" pitchFamily="34" charset="-122"/>
                <a:ea typeface="微软雅黑" panose="020B0503020204020204" pitchFamily="34" charset="-122"/>
                <a:sym typeface="+mn-ea"/>
              </a:rPr>
              <a:t>道路自信、理论自信、制度自信、文化自信</a:t>
            </a:r>
            <a:r>
              <a:rPr lang="zh-CN" altLang="en-US" b="1" kern="0" dirty="0">
                <a:solidFill>
                  <a:schemeClr val="tx1">
                    <a:lumMod val="95000"/>
                    <a:lumOff val="5000"/>
                  </a:schemeClr>
                </a:solidFill>
                <a:latin typeface="微软雅黑" panose="020B0503020204020204" pitchFamily="34" charset="-122"/>
                <a:ea typeface="微软雅黑" panose="020B0503020204020204" pitchFamily="34" charset="-122"/>
                <a:sym typeface="+mn-ea"/>
              </a:rPr>
              <a:t>。 “</a:t>
            </a:r>
            <a:r>
              <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四个自信”是习近平新时代中国特色社会主义思想的重要内容</a:t>
            </a:r>
            <a:r>
              <a:rPr lang="zh-CN" altLang="en-US" kern="0" dirty="0">
                <a:solidFill>
                  <a:schemeClr val="tx1">
                    <a:lumMod val="95000"/>
                    <a:lumOff val="5000"/>
                  </a:schemeClr>
                </a:solidFill>
                <a:latin typeface="微软雅黑" panose="020B0503020204020204" pitchFamily="34" charset="-122"/>
                <a:ea typeface="微软雅黑" panose="020B0503020204020204" pitchFamily="34" charset="-122"/>
                <a:sym typeface="+mn-ea"/>
              </a:rPr>
              <a:t>，凸显了中国特色社会主义的文化根基、文化本质和文化理想，标志着我们党对中国特色社会主义有了更加明确而开阔的文化建构。</a:t>
            </a:r>
            <a:endPar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endParaRPr>
          </a:p>
          <a:p>
            <a:pPr>
              <a:lnSpc>
                <a:spcPct val="150000"/>
              </a:lnSpc>
            </a:pPr>
            <a:endParaRPr lang="zh-CN" altLang="en-US"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endParaRPr>
          </a:p>
          <a:p>
            <a:pPr>
              <a:lnSpc>
                <a:spcPct val="150000"/>
              </a:lnSpc>
            </a:pPr>
            <a:endParaRPr lang="zh-CN" altLang="en-US" sz="1600" b="1"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blinds(horizontal)">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
                                            <p:txEl>
                                              <p:pRg st="1" end="1"/>
                                            </p:txEl>
                                          </p:spTgt>
                                        </p:tgtEl>
                                        <p:attrNameLst>
                                          <p:attrName>style.visibility</p:attrName>
                                        </p:attrNameLst>
                                      </p:cBhvr>
                                      <p:to>
                                        <p:strVal val="visible"/>
                                      </p:to>
                                    </p:set>
                                    <p:animEffect transition="in" filter="blinds(horizontal)">
                                      <p:cBhvr>
                                        <p:cTn id="17" dur="500"/>
                                        <p:tgtEl>
                                          <p:spTgt spid="2">
                                            <p:txEl>
                                              <p:pRg st="1" end="1"/>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2">
                                            <p:txEl>
                                              <p:pRg st="2" end="2"/>
                                            </p:txEl>
                                          </p:spTgt>
                                        </p:tgtEl>
                                        <p:attrNameLst>
                                          <p:attrName>style.visibility</p:attrName>
                                        </p:attrNameLst>
                                      </p:cBhvr>
                                      <p:to>
                                        <p:strVal val="visible"/>
                                      </p:to>
                                    </p:set>
                                    <p:animEffect transition="in" filter="blinds(horizontal)">
                                      <p:cBhvr>
                                        <p:cTn id="20" dur="500"/>
                                        <p:tgtEl>
                                          <p:spTgt spid="2">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Effect transition="in" filter="blinds(horizontal)">
                                      <p:cBhvr>
                                        <p:cTn id="25" dur="500"/>
                                        <p:tgtEl>
                                          <p:spTgt spid="2">
                                            <p:txEl>
                                              <p:pRg st="3" end="3"/>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2">
                                            <p:txEl>
                                              <p:pRg st="4" end="4"/>
                                            </p:txEl>
                                          </p:spTgt>
                                        </p:tgtEl>
                                        <p:attrNameLst>
                                          <p:attrName>style.visibility</p:attrName>
                                        </p:attrNameLst>
                                      </p:cBhvr>
                                      <p:to>
                                        <p:strVal val="visible"/>
                                      </p:to>
                                    </p:set>
                                    <p:animEffect transition="in" filter="blinds(horizontal)">
                                      <p:cBhvr>
                                        <p:cTn id="28"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1728179" y="1855366"/>
            <a:ext cx="8175445" cy="3529890"/>
          </a:xfrm>
          <a:prstGeom prst="rect">
            <a:avLst/>
          </a:prstGeom>
        </p:spPr>
      </p:pic>
      <p:sp>
        <p:nvSpPr>
          <p:cNvPr id="34" name="平行四边形 33"/>
          <p:cNvSpPr/>
          <p:nvPr/>
        </p:nvSpPr>
        <p:spPr>
          <a:xfrm>
            <a:off x="9395331" y="0"/>
            <a:ext cx="5520696" cy="6858000"/>
          </a:xfrm>
          <a:prstGeom prst="parallelogram">
            <a:avLst>
              <a:gd name="adj" fmla="val 76100"/>
            </a:avLst>
          </a:prstGeom>
          <a:gradFill>
            <a:gsLst>
              <a:gs pos="0">
                <a:srgbClr val="0070C0"/>
              </a:gs>
              <a:gs pos="100000">
                <a:srgbClr val="002060"/>
              </a:gs>
            </a:gsLst>
            <a:lin ang="2700000" scaled="1"/>
          </a:gradFill>
          <a:ln>
            <a:noFill/>
          </a:ln>
          <a:effectLst>
            <a:outerShdw blurRad="762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4" name="平行四边形 13"/>
          <p:cNvSpPr/>
          <p:nvPr/>
        </p:nvSpPr>
        <p:spPr>
          <a:xfrm>
            <a:off x="-4160345" y="1627322"/>
            <a:ext cx="6973806" cy="5230678"/>
          </a:xfrm>
          <a:prstGeom prst="parallelogram">
            <a:avLst>
              <a:gd name="adj" fmla="val 60655"/>
            </a:avLst>
          </a:prstGeom>
          <a:solidFill>
            <a:srgbClr val="0070C0"/>
          </a:solidFill>
          <a:ln>
            <a:noFill/>
          </a:ln>
          <a:effectLst>
            <a:outerShdw blurRad="508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6" name="三角形 15"/>
          <p:cNvSpPr/>
          <p:nvPr/>
        </p:nvSpPr>
        <p:spPr>
          <a:xfrm>
            <a:off x="2003698" y="1631111"/>
            <a:ext cx="1627559" cy="1337504"/>
          </a:xfrm>
          <a:prstGeom prst="triangle">
            <a:avLst/>
          </a:prstGeom>
          <a:gradFill flip="none" rotWithShape="1">
            <a:gsLst>
              <a:gs pos="0">
                <a:srgbClr val="0070C0"/>
              </a:gs>
              <a:gs pos="100000">
                <a:srgbClr val="0020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30" name="三角形 29"/>
          <p:cNvSpPr/>
          <p:nvPr/>
        </p:nvSpPr>
        <p:spPr>
          <a:xfrm rot="10800000">
            <a:off x="2987725" y="1911477"/>
            <a:ext cx="1266785" cy="1041025"/>
          </a:xfrm>
          <a:prstGeom prst="triangle">
            <a:avLst/>
          </a:prstGeom>
          <a:solidFill>
            <a:srgbClr val="0064C8"/>
          </a:solidFill>
          <a:ln>
            <a:noFill/>
          </a:ln>
          <a:effectLst>
            <a:outerShdw blurRad="762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cxnSp>
        <p:nvCxnSpPr>
          <p:cNvPr id="25" name="直线连接符 24"/>
          <p:cNvCxnSpPr/>
          <p:nvPr/>
        </p:nvCxnSpPr>
        <p:spPr>
          <a:xfrm flipH="1">
            <a:off x="11098400" y="5047329"/>
            <a:ext cx="1093600" cy="1810671"/>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4" name="直线连接符 53"/>
          <p:cNvCxnSpPr/>
          <p:nvPr/>
        </p:nvCxnSpPr>
        <p:spPr>
          <a:xfrm flipH="1">
            <a:off x="5680255" y="1466983"/>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5" name="直线连接符 54"/>
          <p:cNvCxnSpPr/>
          <p:nvPr/>
        </p:nvCxnSpPr>
        <p:spPr>
          <a:xfrm flipH="1">
            <a:off x="-228600" y="5572016"/>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sp>
        <p:nvSpPr>
          <p:cNvPr id="57" name="平行四边形 56"/>
          <p:cNvSpPr/>
          <p:nvPr/>
        </p:nvSpPr>
        <p:spPr>
          <a:xfrm>
            <a:off x="-5637890" y="2431990"/>
            <a:ext cx="6973806" cy="5230678"/>
          </a:xfrm>
          <a:prstGeom prst="parallelogram">
            <a:avLst>
              <a:gd name="adj" fmla="val 60655"/>
            </a:avLst>
          </a:prstGeom>
          <a:gradFill flip="none" rotWithShape="1">
            <a:gsLst>
              <a:gs pos="0">
                <a:srgbClr val="0070C0"/>
              </a:gs>
              <a:gs pos="100000">
                <a:srgbClr val="002060"/>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22" name="矩形 21"/>
          <p:cNvSpPr/>
          <p:nvPr/>
        </p:nvSpPr>
        <p:spPr>
          <a:xfrm>
            <a:off x="5175250" y="2694940"/>
            <a:ext cx="5461635" cy="1392369"/>
          </a:xfrm>
          <a:prstGeom prst="rect">
            <a:avLst/>
          </a:prstGeom>
          <a:noFill/>
        </p:spPr>
        <p:txBody>
          <a:bodyPr wrap="square">
            <a:spAutoFit/>
          </a:bodyPr>
          <a:lstStyle/>
          <a:p>
            <a:pPr lvl="0" algn="r">
              <a:lnSpc>
                <a:spcPct val="130000"/>
              </a:lnSpc>
              <a:defRPr/>
            </a:pPr>
            <a:r>
              <a:rPr kumimoji="1" lang="zh-CN" altLang="en-US" sz="7200" b="1" dirty="0">
                <a:solidFill>
                  <a:srgbClr val="00467F"/>
                </a:solidFill>
                <a:latin typeface="微软雅黑" panose="020B0503020204020204" pitchFamily="34" charset="-122"/>
                <a:ea typeface="微软雅黑" panose="020B0503020204020204" pitchFamily="34" charset="-122"/>
                <a:cs typeface="Calibri" panose="020F0502020204030204" pitchFamily="34" charset="0"/>
              </a:rPr>
              <a:t>理论创新</a:t>
            </a: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73692" y="2095342"/>
            <a:ext cx="2514152" cy="673296"/>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1728179" y="1855366"/>
            <a:ext cx="8175445" cy="3529890"/>
          </a:xfrm>
          <a:prstGeom prst="rect">
            <a:avLst/>
          </a:prstGeom>
        </p:spPr>
      </p:pic>
      <p:sp>
        <p:nvSpPr>
          <p:cNvPr id="34" name="平行四边形 33"/>
          <p:cNvSpPr/>
          <p:nvPr/>
        </p:nvSpPr>
        <p:spPr>
          <a:xfrm>
            <a:off x="9395331" y="0"/>
            <a:ext cx="5520696" cy="6858000"/>
          </a:xfrm>
          <a:prstGeom prst="parallelogram">
            <a:avLst>
              <a:gd name="adj" fmla="val 76100"/>
            </a:avLst>
          </a:prstGeom>
          <a:gradFill>
            <a:gsLst>
              <a:gs pos="0">
                <a:srgbClr val="0070C0"/>
              </a:gs>
              <a:gs pos="100000">
                <a:srgbClr val="002060"/>
              </a:gs>
            </a:gsLst>
            <a:lin ang="2700000" scaled="1"/>
          </a:gradFill>
          <a:ln>
            <a:noFill/>
          </a:ln>
          <a:effectLst>
            <a:outerShdw blurRad="762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4" name="平行四边形 13"/>
          <p:cNvSpPr/>
          <p:nvPr/>
        </p:nvSpPr>
        <p:spPr>
          <a:xfrm>
            <a:off x="-4160345" y="1627322"/>
            <a:ext cx="6973806" cy="5230678"/>
          </a:xfrm>
          <a:prstGeom prst="parallelogram">
            <a:avLst>
              <a:gd name="adj" fmla="val 60655"/>
            </a:avLst>
          </a:prstGeom>
          <a:solidFill>
            <a:srgbClr val="0070C0"/>
          </a:solidFill>
          <a:ln>
            <a:noFill/>
          </a:ln>
          <a:effectLst>
            <a:outerShdw blurRad="508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6" name="三角形 15"/>
          <p:cNvSpPr/>
          <p:nvPr/>
        </p:nvSpPr>
        <p:spPr>
          <a:xfrm>
            <a:off x="2003698" y="1631111"/>
            <a:ext cx="1627559" cy="1337504"/>
          </a:xfrm>
          <a:prstGeom prst="triangle">
            <a:avLst/>
          </a:prstGeom>
          <a:gradFill flip="none" rotWithShape="1">
            <a:gsLst>
              <a:gs pos="0">
                <a:srgbClr val="0070C0"/>
              </a:gs>
              <a:gs pos="100000">
                <a:srgbClr val="0020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30" name="三角形 29"/>
          <p:cNvSpPr/>
          <p:nvPr/>
        </p:nvSpPr>
        <p:spPr>
          <a:xfrm rot="10800000">
            <a:off x="2987725" y="1911477"/>
            <a:ext cx="1266785" cy="1041025"/>
          </a:xfrm>
          <a:prstGeom prst="triangle">
            <a:avLst/>
          </a:prstGeom>
          <a:solidFill>
            <a:srgbClr val="0064C8"/>
          </a:solidFill>
          <a:ln>
            <a:noFill/>
          </a:ln>
          <a:effectLst>
            <a:outerShdw blurRad="762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cxnSp>
        <p:nvCxnSpPr>
          <p:cNvPr id="25" name="直线连接符 24"/>
          <p:cNvCxnSpPr/>
          <p:nvPr/>
        </p:nvCxnSpPr>
        <p:spPr>
          <a:xfrm flipH="1">
            <a:off x="11098400" y="5047329"/>
            <a:ext cx="1093600" cy="1810671"/>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4" name="直线连接符 53"/>
          <p:cNvCxnSpPr/>
          <p:nvPr/>
        </p:nvCxnSpPr>
        <p:spPr>
          <a:xfrm flipH="1">
            <a:off x="5680255" y="1466983"/>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5" name="直线连接符 54"/>
          <p:cNvCxnSpPr/>
          <p:nvPr/>
        </p:nvCxnSpPr>
        <p:spPr>
          <a:xfrm flipH="1">
            <a:off x="-228600" y="5572016"/>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sp>
        <p:nvSpPr>
          <p:cNvPr id="57" name="平行四边形 56"/>
          <p:cNvSpPr/>
          <p:nvPr/>
        </p:nvSpPr>
        <p:spPr>
          <a:xfrm>
            <a:off x="-5637890" y="2431990"/>
            <a:ext cx="6973806" cy="5230678"/>
          </a:xfrm>
          <a:prstGeom prst="parallelogram">
            <a:avLst>
              <a:gd name="adj" fmla="val 60655"/>
            </a:avLst>
          </a:prstGeom>
          <a:gradFill flip="none" rotWithShape="1">
            <a:gsLst>
              <a:gs pos="0">
                <a:srgbClr val="0070C0"/>
              </a:gs>
              <a:gs pos="100000">
                <a:srgbClr val="002060"/>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22" name="矩形 21"/>
          <p:cNvSpPr/>
          <p:nvPr/>
        </p:nvSpPr>
        <p:spPr>
          <a:xfrm>
            <a:off x="5175250" y="2694940"/>
            <a:ext cx="5461635" cy="1531620"/>
          </a:xfrm>
          <a:prstGeom prst="rect">
            <a:avLst/>
          </a:prstGeom>
          <a:noFill/>
        </p:spPr>
        <p:txBody>
          <a:bodyPr wrap="square">
            <a:spAutoFit/>
          </a:bodyPr>
          <a:lstStyle/>
          <a:p>
            <a:pPr lvl="0" algn="r">
              <a:lnSpc>
                <a:spcPct val="130000"/>
              </a:lnSpc>
              <a:defRPr/>
            </a:pPr>
            <a:r>
              <a:rPr kumimoji="1" lang="zh-CN" altLang="en-US" sz="7200" b="1" dirty="0">
                <a:solidFill>
                  <a:srgbClr val="00467F"/>
                </a:solidFill>
                <a:latin typeface="微软雅黑" panose="020B0503020204020204" pitchFamily="34" charset="-122"/>
                <a:ea typeface="微软雅黑" panose="020B0503020204020204" pitchFamily="34" charset="-122"/>
                <a:cs typeface="Calibri" panose="020F0502020204030204" pitchFamily="34" charset="0"/>
              </a:rPr>
              <a:t>制度创新</a:t>
            </a: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73692" y="2095342"/>
            <a:ext cx="2514152" cy="673296"/>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39ACF"/>
        </a:solidFill>
        <a:effectLst/>
      </p:bgPr>
    </p:bg>
    <p:spTree>
      <p:nvGrpSpPr>
        <p:cNvPr id="1" name=""/>
        <p:cNvGrpSpPr/>
        <p:nvPr/>
      </p:nvGrpSpPr>
      <p:grpSpPr>
        <a:xfrm>
          <a:off x="0" y="0"/>
          <a:ext cx="0" cy="0"/>
          <a:chOff x="0" y="0"/>
          <a:chExt cx="0" cy="0"/>
        </a:xfrm>
      </p:grpSpPr>
      <p:sp>
        <p:nvSpPr>
          <p:cNvPr id="17" name="任意多边形: 形状 76"/>
          <p:cNvSpPr/>
          <p:nvPr/>
        </p:nvSpPr>
        <p:spPr>
          <a:xfrm flipH="1">
            <a:off x="472439" y="319249"/>
            <a:ext cx="1589824" cy="1441259"/>
          </a:xfrm>
          <a:custGeom>
            <a:avLst/>
            <a:gdLst>
              <a:gd name="connsiteX0" fmla="*/ 5148624 w 5999018"/>
              <a:gd name="connsiteY0" fmla="*/ 0 h 1700788"/>
              <a:gd name="connsiteX1" fmla="*/ 3953495 w 5999018"/>
              <a:gd name="connsiteY1" fmla="*/ 0 h 1700788"/>
              <a:gd name="connsiteX2" fmla="*/ 1195129 w 5999018"/>
              <a:gd name="connsiteY2" fmla="*/ 0 h 1700788"/>
              <a:gd name="connsiteX3" fmla="*/ 0 w 5999018"/>
              <a:gd name="connsiteY3" fmla="*/ 0 h 1700788"/>
              <a:gd name="connsiteX4" fmla="*/ 0 w 5999018"/>
              <a:gd name="connsiteY4" fmla="*/ 1700788 h 1700788"/>
              <a:gd name="connsiteX5" fmla="*/ 1195129 w 5999018"/>
              <a:gd name="connsiteY5" fmla="*/ 1700788 h 1700788"/>
              <a:gd name="connsiteX6" fmla="*/ 3953495 w 5999018"/>
              <a:gd name="connsiteY6" fmla="*/ 1700788 h 1700788"/>
              <a:gd name="connsiteX7" fmla="*/ 5148624 w 5999018"/>
              <a:gd name="connsiteY7" fmla="*/ 1700788 h 1700788"/>
              <a:gd name="connsiteX8" fmla="*/ 5999018 w 5999018"/>
              <a:gd name="connsiteY8" fmla="*/ 850394 h 1700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99018" h="1700788">
                <a:moveTo>
                  <a:pt x="5148624" y="0"/>
                </a:moveTo>
                <a:lnTo>
                  <a:pt x="3953495" y="0"/>
                </a:lnTo>
                <a:lnTo>
                  <a:pt x="1195129" y="0"/>
                </a:lnTo>
                <a:lnTo>
                  <a:pt x="0" y="0"/>
                </a:lnTo>
                <a:lnTo>
                  <a:pt x="0" y="1700788"/>
                </a:lnTo>
                <a:lnTo>
                  <a:pt x="1195129" y="1700788"/>
                </a:lnTo>
                <a:lnTo>
                  <a:pt x="3953495" y="1700788"/>
                </a:lnTo>
                <a:lnTo>
                  <a:pt x="5148624" y="1700788"/>
                </a:lnTo>
                <a:lnTo>
                  <a:pt x="5999018" y="850394"/>
                </a:lnTo>
                <a:close/>
              </a:path>
            </a:pathLst>
          </a:custGeom>
          <a:gradFill>
            <a:gsLst>
              <a:gs pos="0">
                <a:schemeClr val="accent5">
                  <a:lumMod val="50000"/>
                </a:schemeClr>
              </a:gs>
              <a:gs pos="100000">
                <a:srgbClr val="0070C0"/>
              </a:gs>
            </a:gsLst>
            <a:lin ang="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8" name="文本占位符 1"/>
          <p:cNvSpPr txBox="1"/>
          <p:nvPr/>
        </p:nvSpPr>
        <p:spPr>
          <a:xfrm>
            <a:off x="2003123" y="920780"/>
            <a:ext cx="3754877" cy="663589"/>
          </a:xfrm>
          <a:prstGeom prst="rect">
            <a:avLst/>
          </a:prstGeom>
          <a:effectLst>
            <a:outerShdw blurRad="50800" dist="38100" dir="5400000" algn="t" rotWithShape="0">
              <a:prstClr val="black">
                <a:alpha val="40000"/>
              </a:prstClr>
            </a:outerShdw>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dist"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44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ONTENTS</a:t>
            </a:r>
          </a:p>
        </p:txBody>
      </p:sp>
      <p:sp>
        <p:nvSpPr>
          <p:cNvPr id="19" name="矩形 18"/>
          <p:cNvSpPr/>
          <p:nvPr/>
        </p:nvSpPr>
        <p:spPr>
          <a:xfrm>
            <a:off x="891041" y="381259"/>
            <a:ext cx="1063112" cy="14465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8800" b="1" i="1" u="none" strike="noStrike" kern="1200" cap="none" spc="0" normalizeH="0" baseline="0" noProof="0" dirty="0">
                <a:ln>
                  <a:noFill/>
                </a:ln>
                <a:solidFill>
                  <a:prstClr val="white"/>
                </a:solidFill>
                <a:effectLst/>
                <a:uLnTx/>
                <a:uFillTx/>
                <a:latin typeface="Arial Black" panose="020B0A04020102020204" pitchFamily="34" charset="0"/>
                <a:ea typeface="等线" panose="02010600030101010101" charset="-122"/>
                <a:cs typeface="+mn-cs"/>
              </a:rPr>
              <a:t>C</a:t>
            </a:r>
            <a:endParaRPr kumimoji="0" lang="zh-CN" altLang="en-US" sz="44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grpSp>
        <p:nvGrpSpPr>
          <p:cNvPr id="23" name="组合 22"/>
          <p:cNvGrpSpPr/>
          <p:nvPr/>
        </p:nvGrpSpPr>
        <p:grpSpPr>
          <a:xfrm>
            <a:off x="1954153" y="2362357"/>
            <a:ext cx="4262510" cy="589473"/>
            <a:chOff x="6676062" y="1485494"/>
            <a:chExt cx="4262510" cy="589473"/>
          </a:xfrm>
        </p:grpSpPr>
        <p:grpSp>
          <p:nvGrpSpPr>
            <p:cNvPr id="44" name="组合 43"/>
            <p:cNvGrpSpPr/>
            <p:nvPr/>
          </p:nvGrpSpPr>
          <p:grpSpPr>
            <a:xfrm>
              <a:off x="6676062" y="1485494"/>
              <a:ext cx="679374" cy="589473"/>
              <a:chOff x="725726" y="1781746"/>
              <a:chExt cx="515267" cy="515267"/>
            </a:xfrm>
          </p:grpSpPr>
          <p:sp>
            <p:nvSpPr>
              <p:cNvPr id="46" name="椭圆 45"/>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just" defTabSz="914400" rtl="0" eaLnBrk="1" fontAlgn="base" latinLnBrk="0" hangingPunct="1">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47" name="矩形 46"/>
              <p:cNvSpPr/>
              <p:nvPr/>
            </p:nvSpPr>
            <p:spPr>
              <a:xfrm>
                <a:off x="792109" y="1823935"/>
                <a:ext cx="389296" cy="4573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rPr>
                  <a:t>01</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endParaRPr>
              </a:p>
            </p:txBody>
          </p:sp>
        </p:grpSp>
        <p:sp>
          <p:nvSpPr>
            <p:cNvPr id="45" name="矩形 44"/>
            <p:cNvSpPr/>
            <p:nvPr/>
          </p:nvSpPr>
          <p:spPr>
            <a:xfrm>
              <a:off x="7470956" y="1487843"/>
              <a:ext cx="3467616" cy="584775"/>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2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一国两制制度创新</a:t>
              </a:r>
            </a:p>
          </p:txBody>
        </p:sp>
      </p:grpSp>
      <p:grpSp>
        <p:nvGrpSpPr>
          <p:cNvPr id="25" name="组合 24"/>
          <p:cNvGrpSpPr/>
          <p:nvPr/>
        </p:nvGrpSpPr>
        <p:grpSpPr>
          <a:xfrm>
            <a:off x="1896272" y="4172180"/>
            <a:ext cx="5516880" cy="589473"/>
            <a:chOff x="6676062" y="2441885"/>
            <a:chExt cx="5516880" cy="589473"/>
          </a:xfrm>
        </p:grpSpPr>
        <p:sp>
          <p:nvSpPr>
            <p:cNvPr id="36" name="矩形 35"/>
            <p:cNvSpPr/>
            <p:nvPr/>
          </p:nvSpPr>
          <p:spPr>
            <a:xfrm>
              <a:off x="7471082" y="2444425"/>
              <a:ext cx="4721860"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习近平新时代制度创新</a:t>
              </a:r>
            </a:p>
          </p:txBody>
        </p:sp>
        <p:grpSp>
          <p:nvGrpSpPr>
            <p:cNvPr id="37" name="组合 36"/>
            <p:cNvGrpSpPr/>
            <p:nvPr/>
          </p:nvGrpSpPr>
          <p:grpSpPr>
            <a:xfrm>
              <a:off x="6676062" y="2441885"/>
              <a:ext cx="676565" cy="589473"/>
              <a:chOff x="725726" y="1781746"/>
              <a:chExt cx="515267" cy="515267"/>
            </a:xfrm>
          </p:grpSpPr>
          <p:sp>
            <p:nvSpPr>
              <p:cNvPr id="38" name="椭圆 37"/>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39" name="矩形 38"/>
              <p:cNvSpPr/>
              <p:nvPr/>
            </p:nvSpPr>
            <p:spPr>
              <a:xfrm>
                <a:off x="761396" y="1823935"/>
                <a:ext cx="450726" cy="45626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rPr>
                  <a:t>03</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endParaRPr>
              </a:p>
            </p:txBody>
          </p:sp>
        </p:grpSp>
      </p:grpSp>
      <p:grpSp>
        <p:nvGrpSpPr>
          <p:cNvPr id="2" name="组合 1"/>
          <p:cNvGrpSpPr/>
          <p:nvPr/>
        </p:nvGrpSpPr>
        <p:grpSpPr>
          <a:xfrm>
            <a:off x="1896272" y="3242865"/>
            <a:ext cx="3416174" cy="589473"/>
            <a:chOff x="6676062" y="3398276"/>
            <a:chExt cx="3416174" cy="589473"/>
          </a:xfrm>
        </p:grpSpPr>
        <p:grpSp>
          <p:nvGrpSpPr>
            <p:cNvPr id="3" name="组合 2"/>
            <p:cNvGrpSpPr/>
            <p:nvPr/>
          </p:nvGrpSpPr>
          <p:grpSpPr>
            <a:xfrm>
              <a:off x="6676062" y="3398276"/>
              <a:ext cx="677509" cy="589473"/>
              <a:chOff x="725726" y="1781746"/>
              <a:chExt cx="515267" cy="515267"/>
            </a:xfrm>
          </p:grpSpPr>
          <p:sp>
            <p:nvSpPr>
              <p:cNvPr id="4" name="椭圆 3"/>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5" name="矩形 4"/>
              <p:cNvSpPr/>
              <p:nvPr/>
            </p:nvSpPr>
            <p:spPr>
              <a:xfrm>
                <a:off x="761710" y="1823935"/>
                <a:ext cx="450098" cy="45626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rPr>
                  <a:t>02</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endParaRPr>
              </a:p>
            </p:txBody>
          </p:sp>
        </p:grpSp>
        <p:sp>
          <p:nvSpPr>
            <p:cNvPr id="6" name="矩形 5"/>
            <p:cNvSpPr/>
            <p:nvPr/>
          </p:nvSpPr>
          <p:spPr>
            <a:xfrm>
              <a:off x="7470956" y="3400625"/>
              <a:ext cx="2621280" cy="5835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rPr>
                <a:t>土地制度创新</a:t>
              </a: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7437119" y="947994"/>
            <a:ext cx="2731647" cy="2169825"/>
          </a:xfrm>
          <a:prstGeom prst="rect">
            <a:avLst/>
          </a:prstGeom>
          <a:noFill/>
        </p:spPr>
        <p:txBody>
          <a:bodyPr wrap="square" rtlCol="0">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en-US" altLang="zh-CN"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01</a:t>
            </a:r>
            <a:endParaRPr kumimoji="0" lang="zh-CN" altLang="en-US"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endParaRPr>
          </a:p>
        </p:txBody>
      </p:sp>
      <p:sp>
        <p:nvSpPr>
          <p:cNvPr id="54" name="矩形 53"/>
          <p:cNvSpPr/>
          <p:nvPr/>
        </p:nvSpPr>
        <p:spPr>
          <a:xfrm>
            <a:off x="5158438" y="3707215"/>
            <a:ext cx="6184174" cy="840230"/>
          </a:xfrm>
          <a:prstGeom prst="rect">
            <a:avLst/>
          </a:prstGeom>
        </p:spPr>
        <p:txBody>
          <a:bodyPr wrap="square">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zh-CN" altLang="en-US" sz="5400" b="1" i="0"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微软雅黑" panose="020B0503020204020204" pitchFamily="34" charset="-122"/>
                <a:ea typeface="微软雅黑" panose="020B0503020204020204" pitchFamily="34" charset="-122"/>
                <a:cs typeface="+mn-cs"/>
              </a:rPr>
              <a:t>一国两制制度创新</a:t>
            </a:r>
          </a:p>
        </p:txBody>
      </p:sp>
      <p:cxnSp>
        <p:nvCxnSpPr>
          <p:cNvPr id="56" name="直接箭头连接符 55"/>
          <p:cNvCxnSpPr/>
          <p:nvPr/>
        </p:nvCxnSpPr>
        <p:spPr>
          <a:xfrm>
            <a:off x="5266000" y="4547445"/>
            <a:ext cx="5969051"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387798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一国两制制度创新</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21945" y="846397"/>
            <a:ext cx="7809481"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rPr>
              <a:t>“一国两制”的伟大构想，是邓小平同志对马克思主义国家学说的创造性发展，进一步丰富了马克思主义国家学说。</a:t>
            </a:r>
          </a:p>
        </p:txBody>
      </p:sp>
      <p:sp>
        <p:nvSpPr>
          <p:cNvPr id="8" name="文本框 7"/>
          <p:cNvSpPr txBox="1"/>
          <p:nvPr/>
        </p:nvSpPr>
        <p:spPr>
          <a:xfrm>
            <a:off x="248920" y="2186940"/>
            <a:ext cx="7743825" cy="369331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一国两制”的构想，是从我国国情的实际出发，为了实现祖国统一大业，由处于执政地位和领导地位的中国共产党主动提出来的。这种国家结构把资本主义和社会主义两种对立的制度包容于一个统一的国家之中，是一个新事物，是一种带有某些复合制特征的单一制国家的结构形式。这种国家结构是对单一制下地方政府权力范围的一种突破，也是对传统国家结构学说的一个突破，是邓小平同志适应国家统一需要而做出的具有中国特色的新创造。以邓小平为代表的中国共产党人对马克思主义的国家理论进行的创造性发展，必将载入科学社会主义的史册，为世界的和平与发展提供非常好的范例。今天的港澳地区，严格遵守本地区的基本法，依法治区，政治稳定，社会安宁，为我国的最终统一提供了宝贵的经验。当前两岸地区，两岸人民，加强密切接触，海协会和海基会定期会谈，合作协商，经济文化交流迅速发展，为政治协商奠定了坚实的基础。</a:t>
            </a:r>
            <a:b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br>
            <a:endParaRPr kumimoji="0" lang="zh-CN" altLang="en-US" sz="1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387798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一国两制制度创新</a:t>
            </a:r>
          </a:p>
        </p:txBody>
      </p:sp>
      <p:pic>
        <p:nvPicPr>
          <p:cNvPr id="13" name="图片 12"/>
          <p:cNvPicPr>
            <a:picLocks noChangeAspect="1"/>
          </p:cNvPicPr>
          <p:nvPr/>
        </p:nvPicPr>
        <p:blipFill>
          <a:blip r:embed="rId3"/>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21945" y="934331"/>
            <a:ext cx="7809481"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rPr>
              <a:t>“一国两制”的伟大构想的提出和运用，充分体现了无产阶级政党原则的坚定性和策略的灵活性的辩证统一，是对科学社会主义学说中的战略和策略原则的创造性运用。</a:t>
            </a:r>
          </a:p>
        </p:txBody>
      </p:sp>
      <p:sp>
        <p:nvSpPr>
          <p:cNvPr id="8" name="文本框 7"/>
          <p:cNvSpPr txBox="1"/>
          <p:nvPr/>
        </p:nvSpPr>
        <p:spPr>
          <a:xfrm>
            <a:off x="248920" y="2491740"/>
            <a:ext cx="7743825" cy="36925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战略和策略原则都是指导无产阶级进行革命和建设的科学理论。其中战略是带有全局性的东西，带有根本性的原则问题，而策略规定的是各斗争形式的交替和配合，体现出一定的灵活性。策略是服从和服务于战略的。</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一国两制”构想中的战略原则是：争取港、澳、台地区统一于中华人民共和国的主权之内，在国际上代表中国的只能是中华人民共和国，争取中华民族的大团结，组成历史上空前规模的浩浩荡荡的爱国大军。这是原则性的问题，必须坚持。</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一国两制”构想中的策略原则是：在统一的国家内部，实行不同的政治法律制度、经济制度、生活方式、意识形态等，允许各个方面存在差异，只要这些差异不损害祖国的统一、民族的团结和振兴，都允许存在。</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“一国两制”构想把无产阶级政党原则的坚定性和策略的灵活性的辩证关系的原理，发挥得淋漓尽致。</a:t>
            </a:r>
            <a:b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br>
            <a:endParaRPr kumimoji="0" lang="zh-CN" altLang="en-US" sz="1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387798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一国两制制度创新</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31471" y="1174831"/>
            <a:ext cx="8209408"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rPr>
              <a:t>“一国两制”的构想使和平与发展这一具有时代特征的世界主题大为深化。</a:t>
            </a:r>
            <a:endParaRPr kumimoji="0" lang="zh-CN" altLang="en-US" sz="24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8" name="文本框 7"/>
          <p:cNvSpPr txBox="1"/>
          <p:nvPr/>
        </p:nvSpPr>
        <p:spPr>
          <a:xfrm>
            <a:off x="248920" y="2298700"/>
            <a:ext cx="7743825" cy="369331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众所周知，和平与发展是邓小平同志依据当今世界范围内的历史发展潮流，尤其是资本主义制度和社会主义制度在全球范围内长期共存、和平共处这一现状而概括出来的两大主题。其中，和平是发展的前提，发展是和平的目的。世界范围内政治、文化、社会、经济联系日益加深，争取持久和平，发展友好合作，促进共同繁荣，符合两种社会制度下各国人民的利益和要求。用“一国两制”的和平方式统一中国，正是把“一球两制”引入国内的做法。这不仅有利于香港、澳门和台湾地区的繁荣和稳定，符合中国人民的根本利益，也消除了一个可能演变成热点、爆发点的隐患，强化了世界范围内的和平与发展的总势头，促进了国际气氛的健康化。同时，用“一国两制”的构想实现祖国统一为世界其它地区的争端的处理，树立了一个绝好的范例，具有深远的国际意义。正如小平同志所指出的“‘一个国家，两种制度’在国际上是一种新的构想。我们提出这一方针不仅因为面临香港问题，而且因为我们对外政策的总方针是维护世界和平”。</a:t>
            </a:r>
            <a:endPar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7437119" y="947994"/>
            <a:ext cx="2731647" cy="2168525"/>
          </a:xfrm>
          <a:prstGeom prst="rect">
            <a:avLst/>
          </a:prstGeom>
          <a:noFill/>
        </p:spPr>
        <p:txBody>
          <a:bodyPr wrap="square" rtlCol="0">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en-US" altLang="zh-CN"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02</a:t>
            </a:r>
            <a:endParaRPr kumimoji="0" lang="zh-CN" altLang="en-US"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endParaRPr>
          </a:p>
        </p:txBody>
      </p:sp>
      <p:sp>
        <p:nvSpPr>
          <p:cNvPr id="54" name="矩形 53"/>
          <p:cNvSpPr/>
          <p:nvPr/>
        </p:nvSpPr>
        <p:spPr>
          <a:xfrm>
            <a:off x="5158438" y="3707215"/>
            <a:ext cx="6184174" cy="838835"/>
          </a:xfrm>
          <a:prstGeom prst="rect">
            <a:avLst/>
          </a:prstGeom>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Tx/>
              <a:buNone/>
              <a:defRPr/>
            </a:pPr>
            <a:r>
              <a:rPr kumimoji="0" lang="zh-CN" altLang="en-US" sz="5400" b="1" i="0"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微软雅黑" panose="020B0503020204020204" pitchFamily="34" charset="-122"/>
                <a:ea typeface="微软雅黑" panose="020B0503020204020204" pitchFamily="34" charset="-122"/>
                <a:cs typeface="+mn-cs"/>
              </a:rPr>
              <a:t>土地制度创新</a:t>
            </a:r>
          </a:p>
        </p:txBody>
      </p:sp>
      <p:cxnSp>
        <p:nvCxnSpPr>
          <p:cNvPr id="56" name="直接箭头连接符 55"/>
          <p:cNvCxnSpPr/>
          <p:nvPr/>
        </p:nvCxnSpPr>
        <p:spPr>
          <a:xfrm>
            <a:off x="5266000" y="4547445"/>
            <a:ext cx="5969051"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33832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土地政策的调整</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470535" y="1212792"/>
            <a:ext cx="7809481" cy="6451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prstClr val="black">
                    <a:lumMod val="95000"/>
                    <a:lumOff val="5000"/>
                  </a:prstClr>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⼟地政策指的是国家根据⼀定时期内的政治和经济任务，在⼟地资源开发、利⽤、治理、保护和管理⽅⾯规定的⾏动准则。</a:t>
            </a:r>
          </a:p>
        </p:txBody>
      </p:sp>
      <p:sp>
        <p:nvSpPr>
          <p:cNvPr id="8" name="文本框 7"/>
          <p:cNvSpPr txBox="1"/>
          <p:nvPr/>
        </p:nvSpPr>
        <p:spPr>
          <a:xfrm>
            <a:off x="470535" y="2298700"/>
            <a:ext cx="6747510" cy="258445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第一次：土地改革</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时间：1950年到1952年底</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依据：《中华人民共和国土地改革法》</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内容：废除地主阶级封建剥削的土地所有制，实行农民土地所有制。</a:t>
            </a:r>
            <a:r>
              <a:rPr kumimoji="0" lang="zh-CN" altLang="en-US"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它的实质是</a:t>
            </a: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土地所有制的改变（废除封建地主土地所有制，实行农民土地私有制）</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意义：彻底摧毁了我国存在两干多年的封建土地制度，消灭了地主阶级，农民成为土地的主人；使人民政权更加巩固，大大解放路农村生产力，为国家的工业化建设准备了条件。</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33832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土地政策的调整</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470535" y="1212792"/>
            <a:ext cx="7809481" cy="6451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prstClr val="black">
                    <a:lumMod val="95000"/>
                    <a:lumOff val="5000"/>
                  </a:prstClr>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⼟地政策指的是国家根据⼀定时期内的政治和经济任务，在⼟地资源开发、利⽤、治理、保护和管理⽅⾯规定的⾏动准则。</a:t>
            </a:r>
          </a:p>
        </p:txBody>
      </p:sp>
      <p:sp>
        <p:nvSpPr>
          <p:cNvPr id="8" name="文本框 7"/>
          <p:cNvSpPr txBox="1"/>
          <p:nvPr/>
        </p:nvSpPr>
        <p:spPr>
          <a:xfrm>
            <a:off x="470535" y="2298700"/>
            <a:ext cx="6747510" cy="36925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第二次：农业社会主义改造</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时间：1953-1956</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方式：把分散的农民组织起来，引导他们参加农业合作社，走集体化和共同富裕的社会主义道路。</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原则：自愿互利</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意义：促进了农业生产，社会主义公有制在农村确立</a:t>
            </a:r>
          </a:p>
          <a:p>
            <a:pPr marL="0" marR="0" lvl="0" indent="0" algn="l" defTabSz="914400" rtl="0" eaLnBrk="1" fontAlgn="auto" latinLnBrk="0" hangingPunct="1">
              <a:lnSpc>
                <a:spcPct val="100000"/>
              </a:lnSpc>
              <a:spcBef>
                <a:spcPts val="0"/>
              </a:spcBef>
              <a:spcAft>
                <a:spcPts val="0"/>
              </a:spcAft>
              <a:buClrTx/>
              <a:buSzTx/>
              <a:buFontTx/>
              <a:buNone/>
              <a:defRPr/>
            </a:pPr>
            <a:endPar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第四次：家庭联产承包责任制</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时间：1978</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内容：在土地公有制的基础上，将集体所有的土地长期承包给农户使用，农民的粮食上交给国家、集体后，剩下的都是自己的。</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意义：调动了农民生产的积极性，解放了农村生产力，促进了农村乡镇企业发展。</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33832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土地政策的调整</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8" name="文本框 7"/>
          <p:cNvSpPr txBox="1"/>
          <p:nvPr/>
        </p:nvSpPr>
        <p:spPr>
          <a:xfrm>
            <a:off x="470535" y="1230630"/>
            <a:ext cx="6747510" cy="1476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第五次：取消农业税</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时间：2006</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内容：取消农业税</a:t>
            </a:r>
          </a:p>
          <a:p>
            <a:pPr marL="0" marR="0" lvl="0" indent="0" algn="l" defTabSz="914400" rtl="0" eaLnBrk="1" fontAlgn="auto" latinLnBrk="0" hangingPunct="1">
              <a:lnSpc>
                <a:spcPct val="100000"/>
              </a:lnSpc>
              <a:spcBef>
                <a:spcPts val="0"/>
              </a:spcBef>
              <a:spcAft>
                <a:spcPts val="0"/>
              </a:spcAft>
              <a:buClrTx/>
              <a:buSzTx/>
              <a:buFontTx/>
              <a:buNone/>
              <a:defRPr/>
            </a:pPr>
            <a:r>
              <a:rPr kumimoji="0" altLang="zh-CN" sz="1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意义：大大减轻了农民负担，提高了农民生产的积极性，进一步解放了农村生产力。</a:t>
            </a:r>
          </a:p>
        </p:txBody>
      </p:sp>
      <p:sp>
        <p:nvSpPr>
          <p:cNvPr id="6" name="文本框 5"/>
          <p:cNvSpPr txBox="1"/>
          <p:nvPr/>
        </p:nvSpPr>
        <p:spPr>
          <a:xfrm>
            <a:off x="470535" y="2854960"/>
            <a:ext cx="7212965" cy="3692525"/>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农业税退出历史舞台并非农村改革的尾声，而是新的开始。</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2006年，为进一步巩固农村税费改革成果，防止农民负担反弹，党中央作出了推进农村综合改革的重大决策。国务院农村税费改革工作小组及办公室更名为国务院农村综合改革工作小组及办公室，在做好农村税费改革后续工作的基础上，深入推进农村综合改革。习近平总书记强调，任何时候都不能忽视农业、忘记农民、淡漠农村。必须始终坚持强农惠农富农政策不减弱、推进农村全面小康不松劲，在认识的高度、重视的程度、投入的力度上保持好势头。</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a:ln>
                  <a:noFill/>
                </a:ln>
                <a:solidFill>
                  <a:prstClr val="black"/>
                </a:solidFill>
                <a:effectLst/>
                <a:uLnTx/>
                <a:uFillTx/>
                <a:latin typeface="黑体" panose="02010609060101010101" pitchFamily="49" charset="-122"/>
                <a:ea typeface="黑体" panose="02010609060101010101" pitchFamily="49" charset="-122"/>
                <a:cs typeface="黑体" panose="02010609060101010101" pitchFamily="49" charset="-122"/>
              </a:rPr>
              <a:t>近年来，我国不断加大对农民“多予”的力度，好政策接连落地。农业补贴主要支持耕地地力保护和粮食适度规模经营，农机购置补贴重点向粮食作物倾斜，对小麦、稻谷实行最低收购价政策，对玉米、大豆实行生产者补贴，对产粮大县实施奖励政策，基本形成了比较完善的粮食支持政策体系。</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39ACF"/>
        </a:solidFill>
        <a:effectLst/>
      </p:bgPr>
    </p:bg>
    <p:spTree>
      <p:nvGrpSpPr>
        <p:cNvPr id="1" name=""/>
        <p:cNvGrpSpPr/>
        <p:nvPr/>
      </p:nvGrpSpPr>
      <p:grpSpPr>
        <a:xfrm>
          <a:off x="0" y="0"/>
          <a:ext cx="0" cy="0"/>
          <a:chOff x="0" y="0"/>
          <a:chExt cx="0" cy="0"/>
        </a:xfrm>
      </p:grpSpPr>
      <p:sp>
        <p:nvSpPr>
          <p:cNvPr id="17" name="任意多边形: 形状 76"/>
          <p:cNvSpPr/>
          <p:nvPr/>
        </p:nvSpPr>
        <p:spPr>
          <a:xfrm flipH="1">
            <a:off x="472439" y="319249"/>
            <a:ext cx="1589824" cy="1441259"/>
          </a:xfrm>
          <a:custGeom>
            <a:avLst/>
            <a:gdLst>
              <a:gd name="connsiteX0" fmla="*/ 5148624 w 5999018"/>
              <a:gd name="connsiteY0" fmla="*/ 0 h 1700788"/>
              <a:gd name="connsiteX1" fmla="*/ 3953495 w 5999018"/>
              <a:gd name="connsiteY1" fmla="*/ 0 h 1700788"/>
              <a:gd name="connsiteX2" fmla="*/ 1195129 w 5999018"/>
              <a:gd name="connsiteY2" fmla="*/ 0 h 1700788"/>
              <a:gd name="connsiteX3" fmla="*/ 0 w 5999018"/>
              <a:gd name="connsiteY3" fmla="*/ 0 h 1700788"/>
              <a:gd name="connsiteX4" fmla="*/ 0 w 5999018"/>
              <a:gd name="connsiteY4" fmla="*/ 1700788 h 1700788"/>
              <a:gd name="connsiteX5" fmla="*/ 1195129 w 5999018"/>
              <a:gd name="connsiteY5" fmla="*/ 1700788 h 1700788"/>
              <a:gd name="connsiteX6" fmla="*/ 3953495 w 5999018"/>
              <a:gd name="connsiteY6" fmla="*/ 1700788 h 1700788"/>
              <a:gd name="connsiteX7" fmla="*/ 5148624 w 5999018"/>
              <a:gd name="connsiteY7" fmla="*/ 1700788 h 1700788"/>
              <a:gd name="connsiteX8" fmla="*/ 5999018 w 5999018"/>
              <a:gd name="connsiteY8" fmla="*/ 850394 h 1700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99018" h="1700788">
                <a:moveTo>
                  <a:pt x="5148624" y="0"/>
                </a:moveTo>
                <a:lnTo>
                  <a:pt x="3953495" y="0"/>
                </a:lnTo>
                <a:lnTo>
                  <a:pt x="1195129" y="0"/>
                </a:lnTo>
                <a:lnTo>
                  <a:pt x="0" y="0"/>
                </a:lnTo>
                <a:lnTo>
                  <a:pt x="0" y="1700788"/>
                </a:lnTo>
                <a:lnTo>
                  <a:pt x="1195129" y="1700788"/>
                </a:lnTo>
                <a:lnTo>
                  <a:pt x="3953495" y="1700788"/>
                </a:lnTo>
                <a:lnTo>
                  <a:pt x="5148624" y="1700788"/>
                </a:lnTo>
                <a:lnTo>
                  <a:pt x="5999018" y="850394"/>
                </a:lnTo>
                <a:close/>
              </a:path>
            </a:pathLst>
          </a:custGeom>
          <a:gradFill>
            <a:gsLst>
              <a:gs pos="0">
                <a:schemeClr val="accent5">
                  <a:lumMod val="50000"/>
                </a:schemeClr>
              </a:gs>
              <a:gs pos="100000">
                <a:srgbClr val="0070C0"/>
              </a:gs>
            </a:gsLst>
            <a:lin ang="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8" name="文本占位符 1"/>
          <p:cNvSpPr txBox="1"/>
          <p:nvPr/>
        </p:nvSpPr>
        <p:spPr>
          <a:xfrm>
            <a:off x="2003123" y="920780"/>
            <a:ext cx="3754877" cy="663589"/>
          </a:xfrm>
          <a:prstGeom prst="rect">
            <a:avLst/>
          </a:prstGeom>
          <a:effectLst>
            <a:outerShdw blurRad="50800" dist="38100" dir="5400000" algn="t" rotWithShape="0">
              <a:prstClr val="black">
                <a:alpha val="40000"/>
              </a:prstClr>
            </a:outerShdw>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dist"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44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ONTENTS</a:t>
            </a:r>
          </a:p>
        </p:txBody>
      </p:sp>
      <p:sp>
        <p:nvSpPr>
          <p:cNvPr id="19" name="矩形 18"/>
          <p:cNvSpPr/>
          <p:nvPr/>
        </p:nvSpPr>
        <p:spPr>
          <a:xfrm>
            <a:off x="891041" y="381259"/>
            <a:ext cx="1063112" cy="14465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8800" b="1" i="1" u="none" strike="noStrike" kern="1200" cap="none" spc="0" normalizeH="0" baseline="0" noProof="0" dirty="0">
                <a:ln>
                  <a:noFill/>
                </a:ln>
                <a:solidFill>
                  <a:prstClr val="white"/>
                </a:solidFill>
                <a:effectLst/>
                <a:uLnTx/>
                <a:uFillTx/>
                <a:latin typeface="Arial Black" panose="020B0A04020102020204" pitchFamily="34" charset="0"/>
                <a:ea typeface="等线" panose="02010600030101010101" charset="-122"/>
                <a:cs typeface="+mn-cs"/>
              </a:rPr>
              <a:t>C</a:t>
            </a:r>
            <a:endParaRPr kumimoji="0" lang="zh-CN" altLang="en-US" sz="44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grpSp>
        <p:nvGrpSpPr>
          <p:cNvPr id="24" name="组合 23"/>
          <p:cNvGrpSpPr/>
          <p:nvPr/>
        </p:nvGrpSpPr>
        <p:grpSpPr>
          <a:xfrm>
            <a:off x="1938182" y="5390411"/>
            <a:ext cx="4228974" cy="589473"/>
            <a:chOff x="6676062" y="4354667"/>
            <a:chExt cx="4228974" cy="589473"/>
          </a:xfrm>
        </p:grpSpPr>
        <p:grpSp>
          <p:nvGrpSpPr>
            <p:cNvPr id="40" name="组合 39"/>
            <p:cNvGrpSpPr/>
            <p:nvPr/>
          </p:nvGrpSpPr>
          <p:grpSpPr>
            <a:xfrm>
              <a:off x="6676062" y="4354667"/>
              <a:ext cx="677509" cy="589473"/>
              <a:chOff x="725726" y="1781746"/>
              <a:chExt cx="515267" cy="515267"/>
            </a:xfrm>
          </p:grpSpPr>
          <p:sp>
            <p:nvSpPr>
              <p:cNvPr id="42" name="椭圆 41"/>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43" name="矩形 42"/>
              <p:cNvSpPr/>
              <p:nvPr/>
            </p:nvSpPr>
            <p:spPr>
              <a:xfrm>
                <a:off x="775116" y="1823935"/>
                <a:ext cx="423284" cy="4573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rPr>
                  <a:t>04</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endParaRPr>
              </a:p>
            </p:txBody>
          </p:sp>
        </p:grpSp>
        <p:sp>
          <p:nvSpPr>
            <p:cNvPr id="41" name="矩形 40"/>
            <p:cNvSpPr/>
            <p:nvPr/>
          </p:nvSpPr>
          <p:spPr>
            <a:xfrm>
              <a:off x="7470956" y="4357016"/>
              <a:ext cx="3434080" cy="583565"/>
            </a:xfrm>
            <a:prstGeom prst="rect">
              <a:avLst/>
            </a:prstGeom>
          </p:spPr>
          <p:txBody>
            <a:bodyPr wrap="none">
              <a:spAutoFit/>
            </a:bodyPr>
            <a:lstStyle/>
            <a:p>
              <a:pPr lvl="0">
                <a:defRPr/>
              </a:pPr>
              <a:r>
                <a:rPr lang="zh-CN" altLang="en-US" sz="3200" b="1" dirty="0">
                  <a:solidFill>
                    <a:prstClr val="black">
                      <a:lumMod val="85000"/>
                      <a:lumOff val="15000"/>
                    </a:prstClr>
                  </a:solidFill>
                  <a:latin typeface="微软雅黑" panose="020B0503020204020204" pitchFamily="34" charset="-122"/>
                  <a:ea typeface="微软雅黑" panose="020B0503020204020204" pitchFamily="34" charset="-122"/>
                </a:rPr>
                <a:t>习近平新时代理论</a:t>
              </a:r>
            </a:p>
          </p:txBody>
        </p:sp>
      </p:grpSp>
      <p:grpSp>
        <p:nvGrpSpPr>
          <p:cNvPr id="23" name="组合 22"/>
          <p:cNvGrpSpPr/>
          <p:nvPr/>
        </p:nvGrpSpPr>
        <p:grpSpPr>
          <a:xfrm>
            <a:off x="1954153" y="2365534"/>
            <a:ext cx="5448174" cy="589473"/>
            <a:chOff x="6676062" y="1485494"/>
            <a:chExt cx="5448174" cy="589473"/>
          </a:xfrm>
        </p:grpSpPr>
        <p:grpSp>
          <p:nvGrpSpPr>
            <p:cNvPr id="44" name="组合 43"/>
            <p:cNvGrpSpPr/>
            <p:nvPr/>
          </p:nvGrpSpPr>
          <p:grpSpPr>
            <a:xfrm>
              <a:off x="6676062" y="1485494"/>
              <a:ext cx="679374" cy="589473"/>
              <a:chOff x="725726" y="1781746"/>
              <a:chExt cx="515267" cy="515267"/>
            </a:xfrm>
          </p:grpSpPr>
          <p:sp>
            <p:nvSpPr>
              <p:cNvPr id="46" name="椭圆 45"/>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just" defTabSz="914400" rtl="0" eaLnBrk="1" fontAlgn="base" latinLnBrk="0" hangingPunct="1">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47" name="矩形 46"/>
              <p:cNvSpPr/>
              <p:nvPr/>
            </p:nvSpPr>
            <p:spPr>
              <a:xfrm>
                <a:off x="792109" y="1823935"/>
                <a:ext cx="389296" cy="4573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rPr>
                  <a:t>01</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endParaRPr>
              </a:p>
            </p:txBody>
          </p:sp>
        </p:grpSp>
        <p:sp>
          <p:nvSpPr>
            <p:cNvPr id="45" name="矩形 44"/>
            <p:cNvSpPr/>
            <p:nvPr/>
          </p:nvSpPr>
          <p:spPr>
            <a:xfrm>
              <a:off x="7470956" y="1487843"/>
              <a:ext cx="4653280" cy="583565"/>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2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新民主主义革命理论创新</a:t>
              </a:r>
            </a:p>
          </p:txBody>
        </p:sp>
      </p:grpSp>
      <p:grpSp>
        <p:nvGrpSpPr>
          <p:cNvPr id="25" name="组合 24"/>
          <p:cNvGrpSpPr/>
          <p:nvPr/>
        </p:nvGrpSpPr>
        <p:grpSpPr>
          <a:xfrm>
            <a:off x="1954153" y="3384907"/>
            <a:ext cx="5516880" cy="589473"/>
            <a:chOff x="6676062" y="2441885"/>
            <a:chExt cx="5516880" cy="589473"/>
          </a:xfrm>
        </p:grpSpPr>
        <p:sp>
          <p:nvSpPr>
            <p:cNvPr id="36" name="矩形 35"/>
            <p:cNvSpPr/>
            <p:nvPr/>
          </p:nvSpPr>
          <p:spPr>
            <a:xfrm>
              <a:off x="7471082" y="2444425"/>
              <a:ext cx="4721860" cy="583565"/>
            </a:xfrm>
            <a:prstGeom prst="rect">
              <a:avLst/>
            </a:prstGeom>
          </p:spPr>
          <p:txBody>
            <a:bodyPr wrap="square">
              <a:spAutoFit/>
            </a:bodyPr>
            <a:lstStyle/>
            <a:p>
              <a:pPr lvl="0">
                <a:defRPr/>
              </a:pPr>
              <a:r>
                <a:rPr lang="zh-CN" altLang="en-US" sz="3200" b="1" kern="0" dirty="0">
                  <a:solidFill>
                    <a:prstClr val="black">
                      <a:lumMod val="95000"/>
                      <a:lumOff val="5000"/>
                    </a:prstClr>
                  </a:solidFill>
                  <a:latin typeface="微软雅黑" panose="020B0503020204020204" pitchFamily="34" charset="-122"/>
                  <a:ea typeface="微软雅黑" panose="020B0503020204020204" pitchFamily="34" charset="-122"/>
                </a:rPr>
                <a:t>社会主义改造理论创新</a:t>
              </a:r>
            </a:p>
          </p:txBody>
        </p:sp>
        <p:grpSp>
          <p:nvGrpSpPr>
            <p:cNvPr id="37" name="组合 36"/>
            <p:cNvGrpSpPr/>
            <p:nvPr/>
          </p:nvGrpSpPr>
          <p:grpSpPr>
            <a:xfrm>
              <a:off x="6676062" y="2441885"/>
              <a:ext cx="676565" cy="589473"/>
              <a:chOff x="725726" y="1781746"/>
              <a:chExt cx="515267" cy="515267"/>
            </a:xfrm>
          </p:grpSpPr>
          <p:sp>
            <p:nvSpPr>
              <p:cNvPr id="38" name="椭圆 37"/>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39" name="矩形 38"/>
              <p:cNvSpPr/>
              <p:nvPr/>
            </p:nvSpPr>
            <p:spPr>
              <a:xfrm>
                <a:off x="774821" y="1823935"/>
                <a:ext cx="423874" cy="4573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rPr>
                  <a:t>02</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endParaRPr>
              </a:p>
            </p:txBody>
          </p:sp>
        </p:grpSp>
      </p:grpSp>
      <p:grpSp>
        <p:nvGrpSpPr>
          <p:cNvPr id="27" name="组合 26"/>
          <p:cNvGrpSpPr/>
          <p:nvPr/>
        </p:nvGrpSpPr>
        <p:grpSpPr>
          <a:xfrm>
            <a:off x="1954153" y="4404280"/>
            <a:ext cx="3822574" cy="589473"/>
            <a:chOff x="6676062" y="3398276"/>
            <a:chExt cx="3822574" cy="589473"/>
          </a:xfrm>
        </p:grpSpPr>
        <p:grpSp>
          <p:nvGrpSpPr>
            <p:cNvPr id="28" name="组合 27"/>
            <p:cNvGrpSpPr/>
            <p:nvPr/>
          </p:nvGrpSpPr>
          <p:grpSpPr>
            <a:xfrm>
              <a:off x="6676062" y="3398276"/>
              <a:ext cx="677509" cy="589473"/>
              <a:chOff x="725726" y="1781746"/>
              <a:chExt cx="515267" cy="515267"/>
            </a:xfrm>
          </p:grpSpPr>
          <p:sp>
            <p:nvSpPr>
              <p:cNvPr id="30" name="椭圆 29"/>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31" name="矩形 30"/>
              <p:cNvSpPr/>
              <p:nvPr/>
            </p:nvSpPr>
            <p:spPr>
              <a:xfrm>
                <a:off x="770850" y="1823935"/>
                <a:ext cx="431817" cy="4573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rPr>
                  <a:t>03</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endParaRPr>
              </a:p>
            </p:txBody>
          </p:sp>
        </p:grpSp>
        <p:sp>
          <p:nvSpPr>
            <p:cNvPr id="29" name="矩形 28"/>
            <p:cNvSpPr/>
            <p:nvPr/>
          </p:nvSpPr>
          <p:spPr>
            <a:xfrm>
              <a:off x="7470956" y="3400625"/>
              <a:ext cx="3027680" cy="583565"/>
            </a:xfrm>
            <a:prstGeom prst="rect">
              <a:avLst/>
            </a:prstGeom>
          </p:spPr>
          <p:txBody>
            <a:bodyPr wrap="none">
              <a:spAutoFit/>
            </a:bodyPr>
            <a:lstStyle/>
            <a:p>
              <a:pPr lvl="0">
                <a:defRPr/>
              </a:pPr>
              <a:r>
                <a:rPr lang="zh-CN" altLang="en-US" sz="3200" b="1" dirty="0">
                  <a:solidFill>
                    <a:prstClr val="black">
                      <a:lumMod val="85000"/>
                      <a:lumOff val="15000"/>
                    </a:prstClr>
                  </a:solidFill>
                  <a:latin typeface="微软雅黑" panose="020B0503020204020204" pitchFamily="34" charset="-122"/>
                  <a:ea typeface="微软雅黑" panose="020B0503020204020204" pitchFamily="34" charset="-122"/>
                </a:rPr>
                <a:t>邓三科理论创新</a:t>
              </a: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7437119" y="947994"/>
            <a:ext cx="2731647" cy="2168525"/>
          </a:xfrm>
          <a:prstGeom prst="rect">
            <a:avLst/>
          </a:prstGeom>
          <a:noFill/>
        </p:spPr>
        <p:txBody>
          <a:bodyPr wrap="square" rtlCol="0">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en-US" altLang="zh-CN"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03</a:t>
            </a:r>
            <a:endParaRPr kumimoji="0" lang="zh-CN" altLang="en-US"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endParaRPr>
          </a:p>
        </p:txBody>
      </p:sp>
      <p:sp>
        <p:nvSpPr>
          <p:cNvPr id="54" name="矩形 53"/>
          <p:cNvSpPr/>
          <p:nvPr/>
        </p:nvSpPr>
        <p:spPr>
          <a:xfrm>
            <a:off x="5158438" y="3707215"/>
            <a:ext cx="6184174" cy="1588127"/>
          </a:xfrm>
          <a:prstGeom prst="rect">
            <a:avLst/>
          </a:prstGeom>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Tx/>
              <a:buNone/>
              <a:defRPr/>
            </a:pPr>
            <a:r>
              <a:rPr lang="zh-CN" altLang="en-US" sz="5400" b="1" dirty="0">
                <a:gradFill>
                  <a:gsLst>
                    <a:gs pos="0">
                      <a:srgbClr val="4472C4">
                        <a:lumMod val="50000"/>
                      </a:srgbClr>
                    </a:gs>
                    <a:gs pos="100000">
                      <a:srgbClr val="0070C0"/>
                    </a:gs>
                  </a:gsLst>
                  <a:lin ang="0" scaled="1"/>
                </a:gradFill>
                <a:latin typeface="微软雅黑" panose="020B0503020204020204" pitchFamily="34" charset="-122"/>
                <a:ea typeface="微软雅黑" panose="020B0503020204020204" pitchFamily="34" charset="-122"/>
              </a:rPr>
              <a:t>习近平新时代制度创新</a:t>
            </a:r>
            <a:endParaRPr kumimoji="0" lang="zh-CN" altLang="en-US" sz="5400" b="1" i="0"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微软雅黑" panose="020B0503020204020204" pitchFamily="34" charset="-122"/>
              <a:ea typeface="微软雅黑" panose="020B0503020204020204" pitchFamily="34" charset="-122"/>
              <a:cs typeface="+mn-cs"/>
            </a:endParaRPr>
          </a:p>
        </p:txBody>
      </p:sp>
      <p:cxnSp>
        <p:nvCxnSpPr>
          <p:cNvPr id="56" name="直接箭头连接符 55"/>
          <p:cNvCxnSpPr/>
          <p:nvPr/>
        </p:nvCxnSpPr>
        <p:spPr>
          <a:xfrm>
            <a:off x="5266000" y="4547445"/>
            <a:ext cx="5969051"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103384" y="121801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38404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习近平新时代理论</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53060" y="933450"/>
            <a:ext cx="6811645" cy="147002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28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rPr>
              <a:t>制度创新</a:t>
            </a:r>
          </a:p>
          <a:p>
            <a:pPr marL="0" marR="0" lvl="0" indent="0" algn="l" defTabSz="914400" rtl="0" eaLnBrk="1" fontAlgn="auto" latinLnBrk="0" hangingPunct="1">
              <a:lnSpc>
                <a:spcPct val="170000"/>
              </a:lnSpc>
              <a:spcBef>
                <a:spcPts val="0"/>
              </a:spcBef>
              <a:spcAft>
                <a:spcPts val="0"/>
              </a:spcAft>
              <a:buClrTx/>
              <a:buSzTx/>
              <a:buFontTx/>
              <a:buNone/>
              <a:defRPr/>
            </a:pPr>
            <a:endParaRPr kumimoji="0" lang="zh-CN" altLang="en-US" sz="28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endParaRPr>
          </a:p>
        </p:txBody>
      </p:sp>
      <p:sp>
        <p:nvSpPr>
          <p:cNvPr id="6" name="文本框 5"/>
          <p:cNvSpPr txBox="1"/>
          <p:nvPr/>
        </p:nvSpPr>
        <p:spPr>
          <a:xfrm>
            <a:off x="506095" y="1692275"/>
            <a:ext cx="6866255"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习近平新时代中国特色社会主义思想的方法论体系：</a:t>
            </a:r>
          </a:p>
        </p:txBody>
      </p:sp>
      <p:sp>
        <p:nvSpPr>
          <p:cNvPr id="8" name="文本框 7"/>
          <p:cNvSpPr txBox="1"/>
          <p:nvPr/>
        </p:nvSpPr>
        <p:spPr>
          <a:xfrm>
            <a:off x="353060" y="2060575"/>
            <a:ext cx="7343140" cy="4741545"/>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（一）</a:t>
            </a:r>
            <a:r>
              <a:rPr kumimoji="0" lang="zh-CN" altLang="en-US" sz="1800" b="1"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顶层设计与整体推进，是十八大以来党中央治国理政的重要方法</a:t>
            </a: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。抓好顶层设计的工作方法，意味着要站在治国理政的战略高度，围绕总目标总任务，遵循改革方向和原则，设计推进改革发展的思路与框架；</a:t>
            </a: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（二）</a:t>
            </a:r>
            <a:r>
              <a:rPr kumimoji="0" lang="zh-CN" altLang="en-US" sz="1800" b="1"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狠抓落实与钉好“钉子”讲全面从严治党</a:t>
            </a: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要求党委抓、书记抓、各有关部门抓，一级抓一级、层层抓落实；讲作风建设，要求在抓常、抓细、抓长上下功夫，要将“三严三实”落实落细落地，多积尺寸之功，经常防微杜渐。</a:t>
            </a: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（三）</a:t>
            </a:r>
            <a:r>
              <a:rPr kumimoji="0" lang="zh-CN" altLang="en-US" sz="1800" b="1"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问题导向与调查研究</a:t>
            </a: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习近平总书记强调，要有强烈的问题意识，以重大问题为导向做研究、定决策、抓落实。治国理政的根本在于，集中解决制度性问题、解决社会矛盾尖锐的问题、解决群众反映强烈的问题。</a:t>
            </a: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（四）</a:t>
            </a:r>
            <a:r>
              <a:rPr kumimoji="0" lang="zh-CN" altLang="en-US" sz="1800" b="1"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精准发力与精细管理</a:t>
            </a: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《关于新形势下党内政治生活的若干准则》从正反两方面为党员领导干部的言行明确边界、划定禁区</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blinds(horizontal)">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blinds(horizontal)">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blinds(horizontal)">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8">
                                            <p:txEl>
                                              <p:pRg st="0" end="0"/>
                                            </p:txEl>
                                          </p:spTgt>
                                        </p:tgtEl>
                                        <p:attrNameLst>
                                          <p:attrName>style.visibility</p:attrName>
                                        </p:attrNameLst>
                                      </p:cBhvr>
                                      <p:to>
                                        <p:strVal val="visible"/>
                                      </p:to>
                                    </p:set>
                                    <p:animEffect transition="in" filter="blinds(horizontal)">
                                      <p:cBhvr>
                                        <p:cTn id="22" dur="500"/>
                                        <p:tgtEl>
                                          <p:spTgt spid="8">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8">
                                            <p:txEl>
                                              <p:pRg st="1" end="1"/>
                                            </p:txEl>
                                          </p:spTgt>
                                        </p:tgtEl>
                                        <p:attrNameLst>
                                          <p:attrName>style.visibility</p:attrName>
                                        </p:attrNameLst>
                                      </p:cBhvr>
                                      <p:to>
                                        <p:strVal val="visible"/>
                                      </p:to>
                                    </p:set>
                                    <p:animEffect transition="in" filter="blinds(horizontal)">
                                      <p:cBhvr>
                                        <p:cTn id="27" dur="500"/>
                                        <p:tgtEl>
                                          <p:spTgt spid="8">
                                            <p:txEl>
                                              <p:pRg st="1" end="1"/>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8">
                                            <p:txEl>
                                              <p:pRg st="2" end="2"/>
                                            </p:txEl>
                                          </p:spTgt>
                                        </p:tgtEl>
                                        <p:attrNameLst>
                                          <p:attrName>style.visibility</p:attrName>
                                        </p:attrNameLst>
                                      </p:cBhvr>
                                      <p:to>
                                        <p:strVal val="visible"/>
                                      </p:to>
                                    </p:set>
                                    <p:animEffect transition="in" filter="blinds(horizontal)">
                                      <p:cBhvr>
                                        <p:cTn id="30" dur="500"/>
                                        <p:tgtEl>
                                          <p:spTgt spid="8">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8">
                                            <p:txEl>
                                              <p:pRg st="3" end="3"/>
                                            </p:txEl>
                                          </p:spTgt>
                                        </p:tgtEl>
                                        <p:attrNameLst>
                                          <p:attrName>style.visibility</p:attrName>
                                        </p:attrNameLst>
                                      </p:cBhvr>
                                      <p:to>
                                        <p:strVal val="visible"/>
                                      </p:to>
                                    </p:set>
                                    <p:animEffect transition="in" filter="blinds(horizontal)">
                                      <p:cBhvr>
                                        <p:cTn id="35" dur="500"/>
                                        <p:tgtEl>
                                          <p:spTgt spid="8">
                                            <p:txEl>
                                              <p:pRg st="3" end="3"/>
                                            </p:txEl>
                                          </p:spTgt>
                                        </p:tgtEl>
                                      </p:cBhvr>
                                    </p:animEffect>
                                  </p:childTnLst>
                                </p:cTn>
                              </p:par>
                              <p:par>
                                <p:cTn id="36" presetID="3" presetClass="entr" presetSubtype="10" fill="hold" nodeType="withEffect">
                                  <p:stCondLst>
                                    <p:cond delay="0"/>
                                  </p:stCondLst>
                                  <p:childTnLst>
                                    <p:set>
                                      <p:cBhvr>
                                        <p:cTn id="37" dur="1" fill="hold">
                                          <p:stCondLst>
                                            <p:cond delay="0"/>
                                          </p:stCondLst>
                                        </p:cTn>
                                        <p:tgtEl>
                                          <p:spTgt spid="8">
                                            <p:txEl>
                                              <p:pRg st="4" end="4"/>
                                            </p:txEl>
                                          </p:spTgt>
                                        </p:tgtEl>
                                        <p:attrNameLst>
                                          <p:attrName>style.visibility</p:attrName>
                                        </p:attrNameLst>
                                      </p:cBhvr>
                                      <p:to>
                                        <p:strVal val="visible"/>
                                      </p:to>
                                    </p:set>
                                    <p:animEffect transition="in" filter="blinds(horizontal)">
                                      <p:cBhvr>
                                        <p:cTn id="38" dur="500"/>
                                        <p:tgtEl>
                                          <p:spTgt spid="8">
                                            <p:txEl>
                                              <p:pRg st="4" end="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nodeType="clickEffect">
                                  <p:stCondLst>
                                    <p:cond delay="0"/>
                                  </p:stCondLst>
                                  <p:childTnLst>
                                    <p:set>
                                      <p:cBhvr>
                                        <p:cTn id="42" dur="1" fill="hold">
                                          <p:stCondLst>
                                            <p:cond delay="0"/>
                                          </p:stCondLst>
                                        </p:cTn>
                                        <p:tgtEl>
                                          <p:spTgt spid="8">
                                            <p:txEl>
                                              <p:pRg st="5" end="5"/>
                                            </p:txEl>
                                          </p:spTgt>
                                        </p:tgtEl>
                                        <p:attrNameLst>
                                          <p:attrName>style.visibility</p:attrName>
                                        </p:attrNameLst>
                                      </p:cBhvr>
                                      <p:to>
                                        <p:strVal val="visible"/>
                                      </p:to>
                                    </p:set>
                                    <p:animEffect transition="in" filter="blinds(horizontal)">
                                      <p:cBhvr>
                                        <p:cTn id="43" dur="500"/>
                                        <p:tgtEl>
                                          <p:spTgt spid="8">
                                            <p:txEl>
                                              <p:pRg st="5" end="5"/>
                                            </p:txEl>
                                          </p:spTgt>
                                        </p:tgtEl>
                                      </p:cBhvr>
                                    </p:animEffect>
                                  </p:childTnLst>
                                </p:cTn>
                              </p:par>
                              <p:par>
                                <p:cTn id="44" presetID="3" presetClass="entr" presetSubtype="10" fill="hold" nodeType="withEffect">
                                  <p:stCondLst>
                                    <p:cond delay="0"/>
                                  </p:stCondLst>
                                  <p:childTnLst>
                                    <p:set>
                                      <p:cBhvr>
                                        <p:cTn id="45" dur="1" fill="hold">
                                          <p:stCondLst>
                                            <p:cond delay="0"/>
                                          </p:stCondLst>
                                        </p:cTn>
                                        <p:tgtEl>
                                          <p:spTgt spid="8">
                                            <p:txEl>
                                              <p:pRg st="6" end="6"/>
                                            </p:txEl>
                                          </p:spTgt>
                                        </p:tgtEl>
                                        <p:attrNameLst>
                                          <p:attrName>style.visibility</p:attrName>
                                        </p:attrNameLst>
                                      </p:cBhvr>
                                      <p:to>
                                        <p:strVal val="visible"/>
                                      </p:to>
                                    </p:set>
                                    <p:animEffect transition="in" filter="blinds(horizontal)">
                                      <p:cBhvr>
                                        <p:cTn id="46"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1728179" y="1855366"/>
            <a:ext cx="8175445" cy="3529890"/>
          </a:xfrm>
          <a:prstGeom prst="rect">
            <a:avLst/>
          </a:prstGeom>
        </p:spPr>
      </p:pic>
      <p:sp>
        <p:nvSpPr>
          <p:cNvPr id="34" name="平行四边形 33"/>
          <p:cNvSpPr/>
          <p:nvPr/>
        </p:nvSpPr>
        <p:spPr>
          <a:xfrm>
            <a:off x="9395331" y="0"/>
            <a:ext cx="5520696" cy="6858000"/>
          </a:xfrm>
          <a:prstGeom prst="parallelogram">
            <a:avLst>
              <a:gd name="adj" fmla="val 76100"/>
            </a:avLst>
          </a:prstGeom>
          <a:gradFill>
            <a:gsLst>
              <a:gs pos="0">
                <a:srgbClr val="0070C0"/>
              </a:gs>
              <a:gs pos="100000">
                <a:srgbClr val="002060"/>
              </a:gs>
            </a:gsLst>
            <a:lin ang="2700000" scaled="1"/>
          </a:gradFill>
          <a:ln>
            <a:noFill/>
          </a:ln>
          <a:effectLst>
            <a:outerShdw blurRad="762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4" name="平行四边形 13"/>
          <p:cNvSpPr/>
          <p:nvPr/>
        </p:nvSpPr>
        <p:spPr>
          <a:xfrm>
            <a:off x="-4160345" y="1627322"/>
            <a:ext cx="6973806" cy="5230678"/>
          </a:xfrm>
          <a:prstGeom prst="parallelogram">
            <a:avLst>
              <a:gd name="adj" fmla="val 60655"/>
            </a:avLst>
          </a:prstGeom>
          <a:solidFill>
            <a:srgbClr val="0070C0"/>
          </a:solidFill>
          <a:ln>
            <a:noFill/>
          </a:ln>
          <a:effectLst>
            <a:outerShdw blurRad="508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6" name="三角形 15"/>
          <p:cNvSpPr/>
          <p:nvPr/>
        </p:nvSpPr>
        <p:spPr>
          <a:xfrm>
            <a:off x="2003698" y="1631111"/>
            <a:ext cx="1627559" cy="1337504"/>
          </a:xfrm>
          <a:prstGeom prst="triangle">
            <a:avLst/>
          </a:prstGeom>
          <a:gradFill flip="none" rotWithShape="1">
            <a:gsLst>
              <a:gs pos="0">
                <a:srgbClr val="0070C0"/>
              </a:gs>
              <a:gs pos="100000">
                <a:srgbClr val="0020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30" name="三角形 29"/>
          <p:cNvSpPr/>
          <p:nvPr/>
        </p:nvSpPr>
        <p:spPr>
          <a:xfrm rot="10800000">
            <a:off x="2987725" y="1911477"/>
            <a:ext cx="1266785" cy="1041025"/>
          </a:xfrm>
          <a:prstGeom prst="triangle">
            <a:avLst/>
          </a:prstGeom>
          <a:solidFill>
            <a:srgbClr val="0064C8"/>
          </a:solidFill>
          <a:ln>
            <a:noFill/>
          </a:ln>
          <a:effectLst>
            <a:outerShdw blurRad="762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cxnSp>
        <p:nvCxnSpPr>
          <p:cNvPr id="25" name="直线连接符 24"/>
          <p:cNvCxnSpPr/>
          <p:nvPr/>
        </p:nvCxnSpPr>
        <p:spPr>
          <a:xfrm flipH="1">
            <a:off x="11098400" y="5047329"/>
            <a:ext cx="1093600" cy="1810671"/>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4" name="直线连接符 53"/>
          <p:cNvCxnSpPr/>
          <p:nvPr/>
        </p:nvCxnSpPr>
        <p:spPr>
          <a:xfrm flipH="1">
            <a:off x="5680255" y="1466983"/>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5" name="直线连接符 54"/>
          <p:cNvCxnSpPr/>
          <p:nvPr/>
        </p:nvCxnSpPr>
        <p:spPr>
          <a:xfrm flipH="1">
            <a:off x="-228600" y="5572016"/>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sp>
        <p:nvSpPr>
          <p:cNvPr id="57" name="平行四边形 56"/>
          <p:cNvSpPr/>
          <p:nvPr/>
        </p:nvSpPr>
        <p:spPr>
          <a:xfrm>
            <a:off x="-5637890" y="2431990"/>
            <a:ext cx="6973806" cy="5230678"/>
          </a:xfrm>
          <a:prstGeom prst="parallelogram">
            <a:avLst>
              <a:gd name="adj" fmla="val 60655"/>
            </a:avLst>
          </a:prstGeom>
          <a:gradFill flip="none" rotWithShape="1">
            <a:gsLst>
              <a:gs pos="0">
                <a:srgbClr val="0070C0"/>
              </a:gs>
              <a:gs pos="100000">
                <a:srgbClr val="002060"/>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22" name="矩形 21"/>
          <p:cNvSpPr/>
          <p:nvPr/>
        </p:nvSpPr>
        <p:spPr>
          <a:xfrm>
            <a:off x="5175250" y="2694940"/>
            <a:ext cx="5461635" cy="1531620"/>
          </a:xfrm>
          <a:prstGeom prst="rect">
            <a:avLst/>
          </a:prstGeom>
          <a:noFill/>
        </p:spPr>
        <p:txBody>
          <a:bodyPr wrap="square">
            <a:spAutoFit/>
          </a:bodyPr>
          <a:lstStyle/>
          <a:p>
            <a:pPr lvl="0" algn="r">
              <a:lnSpc>
                <a:spcPct val="130000"/>
              </a:lnSpc>
              <a:defRPr/>
            </a:pPr>
            <a:r>
              <a:rPr kumimoji="1" lang="zh-CN" altLang="en-US" sz="7200" b="1" dirty="0">
                <a:solidFill>
                  <a:srgbClr val="00467F"/>
                </a:solidFill>
                <a:latin typeface="微软雅黑" panose="020B0503020204020204" pitchFamily="34" charset="-122"/>
                <a:ea typeface="微软雅黑" panose="020B0503020204020204" pitchFamily="34" charset="-122"/>
                <a:cs typeface="Calibri" panose="020F0502020204030204" pitchFamily="34" charset="0"/>
              </a:rPr>
              <a:t>技术创新</a:t>
            </a: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73692" y="2095342"/>
            <a:ext cx="2514152" cy="673296"/>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39ACF"/>
        </a:solidFill>
        <a:effectLst/>
      </p:bgPr>
    </p:bg>
    <p:spTree>
      <p:nvGrpSpPr>
        <p:cNvPr id="1" name=""/>
        <p:cNvGrpSpPr/>
        <p:nvPr/>
      </p:nvGrpSpPr>
      <p:grpSpPr>
        <a:xfrm>
          <a:off x="0" y="0"/>
          <a:ext cx="0" cy="0"/>
          <a:chOff x="0" y="0"/>
          <a:chExt cx="0" cy="0"/>
        </a:xfrm>
      </p:grpSpPr>
      <p:sp>
        <p:nvSpPr>
          <p:cNvPr id="17" name="任意多边形: 形状 76"/>
          <p:cNvSpPr/>
          <p:nvPr/>
        </p:nvSpPr>
        <p:spPr>
          <a:xfrm flipH="1">
            <a:off x="472439" y="319249"/>
            <a:ext cx="1589824" cy="1441259"/>
          </a:xfrm>
          <a:custGeom>
            <a:avLst/>
            <a:gdLst>
              <a:gd name="connsiteX0" fmla="*/ 5148624 w 5999018"/>
              <a:gd name="connsiteY0" fmla="*/ 0 h 1700788"/>
              <a:gd name="connsiteX1" fmla="*/ 3953495 w 5999018"/>
              <a:gd name="connsiteY1" fmla="*/ 0 h 1700788"/>
              <a:gd name="connsiteX2" fmla="*/ 1195129 w 5999018"/>
              <a:gd name="connsiteY2" fmla="*/ 0 h 1700788"/>
              <a:gd name="connsiteX3" fmla="*/ 0 w 5999018"/>
              <a:gd name="connsiteY3" fmla="*/ 0 h 1700788"/>
              <a:gd name="connsiteX4" fmla="*/ 0 w 5999018"/>
              <a:gd name="connsiteY4" fmla="*/ 1700788 h 1700788"/>
              <a:gd name="connsiteX5" fmla="*/ 1195129 w 5999018"/>
              <a:gd name="connsiteY5" fmla="*/ 1700788 h 1700788"/>
              <a:gd name="connsiteX6" fmla="*/ 3953495 w 5999018"/>
              <a:gd name="connsiteY6" fmla="*/ 1700788 h 1700788"/>
              <a:gd name="connsiteX7" fmla="*/ 5148624 w 5999018"/>
              <a:gd name="connsiteY7" fmla="*/ 1700788 h 1700788"/>
              <a:gd name="connsiteX8" fmla="*/ 5999018 w 5999018"/>
              <a:gd name="connsiteY8" fmla="*/ 850394 h 1700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99018" h="1700788">
                <a:moveTo>
                  <a:pt x="5148624" y="0"/>
                </a:moveTo>
                <a:lnTo>
                  <a:pt x="3953495" y="0"/>
                </a:lnTo>
                <a:lnTo>
                  <a:pt x="1195129" y="0"/>
                </a:lnTo>
                <a:lnTo>
                  <a:pt x="0" y="0"/>
                </a:lnTo>
                <a:lnTo>
                  <a:pt x="0" y="1700788"/>
                </a:lnTo>
                <a:lnTo>
                  <a:pt x="1195129" y="1700788"/>
                </a:lnTo>
                <a:lnTo>
                  <a:pt x="3953495" y="1700788"/>
                </a:lnTo>
                <a:lnTo>
                  <a:pt x="5148624" y="1700788"/>
                </a:lnTo>
                <a:lnTo>
                  <a:pt x="5999018" y="850394"/>
                </a:lnTo>
                <a:close/>
              </a:path>
            </a:pathLst>
          </a:custGeom>
          <a:gradFill>
            <a:gsLst>
              <a:gs pos="0">
                <a:schemeClr val="accent5">
                  <a:lumMod val="50000"/>
                </a:schemeClr>
              </a:gs>
              <a:gs pos="100000">
                <a:srgbClr val="0070C0"/>
              </a:gs>
            </a:gsLst>
            <a:lin ang="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8" name="文本占位符 1"/>
          <p:cNvSpPr txBox="1"/>
          <p:nvPr/>
        </p:nvSpPr>
        <p:spPr>
          <a:xfrm>
            <a:off x="2003123" y="920780"/>
            <a:ext cx="3754877" cy="663589"/>
          </a:xfrm>
          <a:prstGeom prst="rect">
            <a:avLst/>
          </a:prstGeom>
          <a:effectLst>
            <a:outerShdw blurRad="50800" dist="38100" dir="5400000" algn="t" rotWithShape="0">
              <a:prstClr val="black">
                <a:alpha val="40000"/>
              </a:prstClr>
            </a:outerShdw>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dist"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44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ONTENTS</a:t>
            </a:r>
          </a:p>
        </p:txBody>
      </p:sp>
      <p:sp>
        <p:nvSpPr>
          <p:cNvPr id="19" name="矩形 18"/>
          <p:cNvSpPr/>
          <p:nvPr/>
        </p:nvSpPr>
        <p:spPr>
          <a:xfrm>
            <a:off x="891041" y="381259"/>
            <a:ext cx="1063112" cy="14465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8800" b="1" i="1" u="none" strike="noStrike" kern="1200" cap="none" spc="0" normalizeH="0" baseline="0" noProof="0" dirty="0">
                <a:ln>
                  <a:noFill/>
                </a:ln>
                <a:solidFill>
                  <a:prstClr val="white"/>
                </a:solidFill>
                <a:effectLst/>
                <a:uLnTx/>
                <a:uFillTx/>
                <a:latin typeface="Arial Black" panose="020B0A04020102020204" pitchFamily="34" charset="0"/>
                <a:ea typeface="等线" panose="02010600030101010101" charset="-122"/>
                <a:cs typeface="+mn-cs"/>
              </a:rPr>
              <a:t>C</a:t>
            </a:r>
            <a:endParaRPr kumimoji="0" lang="zh-CN" altLang="en-US" sz="44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grpSp>
        <p:nvGrpSpPr>
          <p:cNvPr id="25" name="组合 24"/>
          <p:cNvGrpSpPr/>
          <p:nvPr/>
        </p:nvGrpSpPr>
        <p:grpSpPr>
          <a:xfrm>
            <a:off x="1809186" y="2658681"/>
            <a:ext cx="5516880" cy="589473"/>
            <a:chOff x="6676062" y="2441885"/>
            <a:chExt cx="5516880" cy="589473"/>
          </a:xfrm>
        </p:grpSpPr>
        <p:sp>
          <p:nvSpPr>
            <p:cNvPr id="36" name="矩形 35"/>
            <p:cNvSpPr/>
            <p:nvPr/>
          </p:nvSpPr>
          <p:spPr>
            <a:xfrm>
              <a:off x="7471082" y="2444425"/>
              <a:ext cx="4721860" cy="5835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工业技术创新</a:t>
              </a:r>
            </a:p>
          </p:txBody>
        </p:sp>
        <p:grpSp>
          <p:nvGrpSpPr>
            <p:cNvPr id="37" name="组合 36"/>
            <p:cNvGrpSpPr/>
            <p:nvPr/>
          </p:nvGrpSpPr>
          <p:grpSpPr>
            <a:xfrm>
              <a:off x="6676062" y="2441885"/>
              <a:ext cx="676565" cy="589473"/>
              <a:chOff x="725726" y="1781746"/>
              <a:chExt cx="515267" cy="515267"/>
            </a:xfrm>
          </p:grpSpPr>
          <p:sp>
            <p:nvSpPr>
              <p:cNvPr id="38" name="椭圆 37"/>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39" name="矩形 38"/>
              <p:cNvSpPr/>
              <p:nvPr/>
            </p:nvSpPr>
            <p:spPr>
              <a:xfrm>
                <a:off x="791303" y="1823935"/>
                <a:ext cx="390912" cy="4573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rPr>
                  <a:t>01</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endParaRPr>
              </a:p>
            </p:txBody>
          </p:sp>
        </p:grpSp>
      </p:grpSp>
      <p:grpSp>
        <p:nvGrpSpPr>
          <p:cNvPr id="27" name="组合 26"/>
          <p:cNvGrpSpPr/>
          <p:nvPr/>
        </p:nvGrpSpPr>
        <p:grpSpPr>
          <a:xfrm>
            <a:off x="1809186" y="4026901"/>
            <a:ext cx="3441772" cy="589473"/>
            <a:chOff x="6676062" y="3398276"/>
            <a:chExt cx="3441772" cy="589473"/>
          </a:xfrm>
        </p:grpSpPr>
        <p:grpSp>
          <p:nvGrpSpPr>
            <p:cNvPr id="28" name="组合 27"/>
            <p:cNvGrpSpPr/>
            <p:nvPr/>
          </p:nvGrpSpPr>
          <p:grpSpPr>
            <a:xfrm>
              <a:off x="6676062" y="3398276"/>
              <a:ext cx="677509" cy="589473"/>
              <a:chOff x="725726" y="1781746"/>
              <a:chExt cx="515267" cy="515267"/>
            </a:xfrm>
          </p:grpSpPr>
          <p:sp>
            <p:nvSpPr>
              <p:cNvPr id="30" name="椭圆 29"/>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31" name="矩形 30"/>
              <p:cNvSpPr/>
              <p:nvPr/>
            </p:nvSpPr>
            <p:spPr>
              <a:xfrm>
                <a:off x="775117" y="1823935"/>
                <a:ext cx="423285" cy="4573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rPr>
                  <a:t>02</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endParaRPr>
              </a:p>
            </p:txBody>
          </p:sp>
        </p:grpSp>
        <p:sp>
          <p:nvSpPr>
            <p:cNvPr id="29" name="矩形 28"/>
            <p:cNvSpPr/>
            <p:nvPr/>
          </p:nvSpPr>
          <p:spPr>
            <a:xfrm>
              <a:off x="7470956" y="3400625"/>
              <a:ext cx="2646878"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rPr>
                <a:t>科技技术成果</a:t>
              </a: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7437119" y="947994"/>
            <a:ext cx="2731647" cy="2168525"/>
          </a:xfrm>
          <a:prstGeom prst="rect">
            <a:avLst/>
          </a:prstGeom>
          <a:noFill/>
        </p:spPr>
        <p:txBody>
          <a:bodyPr wrap="square" rtlCol="0">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en-US" altLang="zh-CN"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01</a:t>
            </a:r>
            <a:endParaRPr kumimoji="0" lang="zh-CN" altLang="en-US"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endParaRPr>
          </a:p>
        </p:txBody>
      </p:sp>
      <p:sp>
        <p:nvSpPr>
          <p:cNvPr id="54" name="矩形 53"/>
          <p:cNvSpPr/>
          <p:nvPr/>
        </p:nvSpPr>
        <p:spPr>
          <a:xfrm>
            <a:off x="5496197" y="3741482"/>
            <a:ext cx="5335089" cy="840230"/>
          </a:xfrm>
          <a:prstGeom prst="rect">
            <a:avLst/>
          </a:prstGeom>
        </p:spPr>
        <p:txBody>
          <a:bodyPr wrap="square">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zh-CN" altLang="en-US" sz="5400" b="1" i="0"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微软雅黑" panose="020B0503020204020204" pitchFamily="34" charset="-122"/>
                <a:ea typeface="微软雅黑" panose="020B0503020204020204" pitchFamily="34" charset="-122"/>
                <a:cs typeface="+mn-cs"/>
              </a:rPr>
              <a:t>工业技术创新</a:t>
            </a:r>
          </a:p>
        </p:txBody>
      </p:sp>
      <p:cxnSp>
        <p:nvCxnSpPr>
          <p:cNvPr id="56" name="直接箭头连接符 55"/>
          <p:cNvCxnSpPr/>
          <p:nvPr/>
        </p:nvCxnSpPr>
        <p:spPr>
          <a:xfrm>
            <a:off x="5266000" y="4547445"/>
            <a:ext cx="5969051"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9748742" y="933590"/>
            <a:ext cx="1783711" cy="3443996"/>
            <a:chOff x="6561418" y="1659849"/>
            <a:chExt cx="1783711" cy="3443996"/>
          </a:xfrm>
        </p:grpSpPr>
        <p:sp>
          <p:nvSpPr>
            <p:cNvPr id="46" name="Freeform 43"/>
            <p:cNvSpPr/>
            <p:nvPr/>
          </p:nvSpPr>
          <p:spPr bwMode="auto">
            <a:xfrm>
              <a:off x="7307949" y="4634028"/>
              <a:ext cx="290649" cy="469817"/>
            </a:xfrm>
            <a:custGeom>
              <a:avLst/>
              <a:gdLst>
                <a:gd name="T0" fmla="*/ 53 w 73"/>
                <a:gd name="T1" fmla="*/ 0 h 118"/>
                <a:gd name="T2" fmla="*/ 53 w 73"/>
                <a:gd name="T3" fmla="*/ 71 h 118"/>
                <a:gd name="T4" fmla="*/ 69 w 73"/>
                <a:gd name="T5" fmla="*/ 71 h 118"/>
                <a:gd name="T6" fmla="*/ 72 w 73"/>
                <a:gd name="T7" fmla="*/ 73 h 118"/>
                <a:gd name="T8" fmla="*/ 72 w 73"/>
                <a:gd name="T9" fmla="*/ 77 h 118"/>
                <a:gd name="T10" fmla="*/ 36 w 73"/>
                <a:gd name="T11" fmla="*/ 118 h 118"/>
                <a:gd name="T12" fmla="*/ 1 w 73"/>
                <a:gd name="T13" fmla="*/ 77 h 118"/>
                <a:gd name="T14" fmla="*/ 0 w 73"/>
                <a:gd name="T15" fmla="*/ 73 h 118"/>
                <a:gd name="T16" fmla="*/ 4 w 73"/>
                <a:gd name="T17" fmla="*/ 71 h 118"/>
                <a:gd name="T18" fmla="*/ 20 w 73"/>
                <a:gd name="T19" fmla="*/ 71 h 118"/>
                <a:gd name="T20" fmla="*/ 20 w 73"/>
                <a:gd name="T21" fmla="*/ 0 h 118"/>
                <a:gd name="T22" fmla="*/ 53 w 73"/>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8">
                  <a:moveTo>
                    <a:pt x="53" y="0"/>
                  </a:moveTo>
                  <a:cubicBezTo>
                    <a:pt x="53" y="71"/>
                    <a:pt x="53" y="71"/>
                    <a:pt x="53" y="71"/>
                  </a:cubicBezTo>
                  <a:cubicBezTo>
                    <a:pt x="69" y="71"/>
                    <a:pt x="69" y="71"/>
                    <a:pt x="69" y="71"/>
                  </a:cubicBezTo>
                  <a:cubicBezTo>
                    <a:pt x="70" y="71"/>
                    <a:pt x="72" y="72"/>
                    <a:pt x="72" y="73"/>
                  </a:cubicBezTo>
                  <a:cubicBezTo>
                    <a:pt x="73" y="75"/>
                    <a:pt x="73" y="76"/>
                    <a:pt x="72" y="77"/>
                  </a:cubicBezTo>
                  <a:cubicBezTo>
                    <a:pt x="36" y="118"/>
                    <a:pt x="36" y="118"/>
                    <a:pt x="36" y="118"/>
                  </a:cubicBezTo>
                  <a:cubicBezTo>
                    <a:pt x="1" y="77"/>
                    <a:pt x="1" y="77"/>
                    <a:pt x="1" y="77"/>
                  </a:cubicBezTo>
                  <a:cubicBezTo>
                    <a:pt x="0" y="76"/>
                    <a:pt x="0" y="75"/>
                    <a:pt x="0" y="73"/>
                  </a:cubicBezTo>
                  <a:cubicBezTo>
                    <a:pt x="1" y="72"/>
                    <a:pt x="2" y="71"/>
                    <a:pt x="4" y="71"/>
                  </a:cubicBezTo>
                  <a:cubicBezTo>
                    <a:pt x="20" y="71"/>
                    <a:pt x="20" y="71"/>
                    <a:pt x="20" y="71"/>
                  </a:cubicBezTo>
                  <a:cubicBezTo>
                    <a:pt x="20" y="0"/>
                    <a:pt x="20" y="0"/>
                    <a:pt x="20" y="0"/>
                  </a:cubicBezTo>
                  <a:lnTo>
                    <a:pt x="53" y="0"/>
                  </a:lnTo>
                  <a:close/>
                </a:path>
              </a:pathLst>
            </a:custGeom>
            <a:solidFill>
              <a:srgbClr val="005EA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panose="020B0800000000000000" charset="-122"/>
                <a:ea typeface="+mn-ea"/>
                <a:cs typeface="+mn-cs"/>
              </a:endParaRPr>
            </a:p>
          </p:txBody>
        </p:sp>
        <p:sp>
          <p:nvSpPr>
            <p:cNvPr id="47" name="Freeform 44"/>
            <p:cNvSpPr/>
            <p:nvPr/>
          </p:nvSpPr>
          <p:spPr bwMode="auto">
            <a:xfrm>
              <a:off x="7387579" y="4634028"/>
              <a:ext cx="131389" cy="99537"/>
            </a:xfrm>
            <a:custGeom>
              <a:avLst/>
              <a:gdLst>
                <a:gd name="T0" fmla="*/ 33 w 33"/>
                <a:gd name="T1" fmla="*/ 0 h 25"/>
                <a:gd name="T2" fmla="*/ 33 w 33"/>
                <a:gd name="T3" fmla="*/ 25 h 25"/>
                <a:gd name="T4" fmla="*/ 16 w 33"/>
                <a:gd name="T5" fmla="*/ 20 h 25"/>
                <a:gd name="T6" fmla="*/ 0 w 33"/>
                <a:gd name="T7" fmla="*/ 25 h 25"/>
                <a:gd name="T8" fmla="*/ 0 w 33"/>
                <a:gd name="T9" fmla="*/ 0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33" y="25"/>
                    <a:pt x="33" y="25"/>
                    <a:pt x="33" y="25"/>
                  </a:cubicBezTo>
                  <a:cubicBezTo>
                    <a:pt x="28" y="22"/>
                    <a:pt x="22" y="20"/>
                    <a:pt x="16" y="20"/>
                  </a:cubicBezTo>
                  <a:cubicBezTo>
                    <a:pt x="10" y="20"/>
                    <a:pt x="5" y="22"/>
                    <a:pt x="0" y="25"/>
                  </a:cubicBezTo>
                  <a:cubicBezTo>
                    <a:pt x="0" y="0"/>
                    <a:pt x="0" y="0"/>
                    <a:pt x="0" y="0"/>
                  </a:cubicBezTo>
                  <a:lnTo>
                    <a:pt x="33" y="0"/>
                  </a:lnTo>
                  <a:close/>
                </a:path>
              </a:pathLst>
            </a:custGeom>
            <a:solidFill>
              <a:srgbClr val="231815">
                <a:alpha val="15000"/>
              </a:srgb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panose="020B0800000000000000" charset="-122"/>
                <a:ea typeface="+mn-ea"/>
                <a:cs typeface="+mn-cs"/>
              </a:endParaRPr>
            </a:p>
          </p:txBody>
        </p:sp>
        <p:sp>
          <p:nvSpPr>
            <p:cNvPr id="48" name="Freeform 45"/>
            <p:cNvSpPr>
              <a:spLocks noEditPoints="1"/>
            </p:cNvSpPr>
            <p:nvPr/>
          </p:nvSpPr>
          <p:spPr bwMode="auto">
            <a:xfrm>
              <a:off x="6561418" y="1659849"/>
              <a:ext cx="1783711" cy="3153347"/>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1" y="0"/>
                    <a:pt x="0" y="100"/>
                    <a:pt x="0" y="224"/>
                  </a:cubicBezTo>
                  <a:cubicBezTo>
                    <a:pt x="0" y="570"/>
                    <a:pt x="0" y="570"/>
                    <a:pt x="0" y="570"/>
                  </a:cubicBezTo>
                  <a:cubicBezTo>
                    <a:pt x="0" y="684"/>
                    <a:pt x="86" y="778"/>
                    <a:pt x="196" y="792"/>
                  </a:cubicBezTo>
                  <a:cubicBezTo>
                    <a:pt x="196" y="777"/>
                    <a:pt x="196" y="777"/>
                    <a:pt x="196" y="777"/>
                  </a:cubicBezTo>
                  <a:cubicBezTo>
                    <a:pt x="196" y="761"/>
                    <a:pt x="209" y="749"/>
                    <a:pt x="224" y="749"/>
                  </a:cubicBezTo>
                  <a:cubicBezTo>
                    <a:pt x="240" y="749"/>
                    <a:pt x="252" y="761"/>
                    <a:pt x="252" y="777"/>
                  </a:cubicBezTo>
                  <a:cubicBezTo>
                    <a:pt x="252" y="792"/>
                    <a:pt x="252" y="792"/>
                    <a:pt x="252" y="792"/>
                  </a:cubicBezTo>
                  <a:cubicBezTo>
                    <a:pt x="363" y="778"/>
                    <a:pt x="448" y="684"/>
                    <a:pt x="448" y="570"/>
                  </a:cubicBezTo>
                  <a:cubicBezTo>
                    <a:pt x="448" y="224"/>
                    <a:pt x="448" y="224"/>
                    <a:pt x="448" y="224"/>
                  </a:cubicBezTo>
                  <a:cubicBezTo>
                    <a:pt x="448" y="100"/>
                    <a:pt x="348"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rgbClr val="005EA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panose="020B0800000000000000" charset="-122"/>
                <a:ea typeface="+mn-ea"/>
                <a:cs typeface="+mn-cs"/>
              </a:endParaRPr>
            </a:p>
          </p:txBody>
        </p:sp>
        <p:sp>
          <p:nvSpPr>
            <p:cNvPr id="50" name="koppt-图标"/>
            <p:cNvSpPr>
              <a:spLocks noEditPoints="1"/>
            </p:cNvSpPr>
            <p:nvPr/>
          </p:nvSpPr>
          <p:spPr bwMode="auto">
            <a:xfrm>
              <a:off x="7225192" y="2239717"/>
              <a:ext cx="456162" cy="509305"/>
            </a:xfrm>
            <a:custGeom>
              <a:avLst/>
              <a:gdLst/>
              <a:ahLst/>
              <a:cxnLst>
                <a:cxn ang="0">
                  <a:pos x="30" y="63"/>
                </a:cxn>
                <a:cxn ang="0">
                  <a:pos x="0" y="34"/>
                </a:cxn>
                <a:cxn ang="0">
                  <a:pos x="12" y="10"/>
                </a:cxn>
                <a:cxn ang="0">
                  <a:pos x="19" y="11"/>
                </a:cxn>
                <a:cxn ang="0">
                  <a:pos x="18" y="18"/>
                </a:cxn>
                <a:cxn ang="0">
                  <a:pos x="10" y="34"/>
                </a:cxn>
                <a:cxn ang="0">
                  <a:pos x="30" y="53"/>
                </a:cxn>
                <a:cxn ang="0">
                  <a:pos x="49" y="34"/>
                </a:cxn>
                <a:cxn ang="0">
                  <a:pos x="41" y="18"/>
                </a:cxn>
                <a:cxn ang="0">
                  <a:pos x="40" y="11"/>
                </a:cxn>
                <a:cxn ang="0">
                  <a:pos x="47" y="10"/>
                </a:cxn>
                <a:cxn ang="0">
                  <a:pos x="59" y="34"/>
                </a:cxn>
                <a:cxn ang="0">
                  <a:pos x="30" y="63"/>
                </a:cxn>
                <a:cxn ang="0">
                  <a:pos x="34" y="29"/>
                </a:cxn>
                <a:cxn ang="0">
                  <a:pos x="30" y="34"/>
                </a:cxn>
                <a:cxn ang="0">
                  <a:pos x="25" y="29"/>
                </a:cxn>
                <a:cxn ang="0">
                  <a:pos x="25" y="5"/>
                </a:cxn>
                <a:cxn ang="0">
                  <a:pos x="30" y="0"/>
                </a:cxn>
                <a:cxn ang="0">
                  <a:pos x="34" y="5"/>
                </a:cxn>
                <a:cxn ang="0">
                  <a:pos x="34" y="29"/>
                </a:cxn>
              </a:cxnLst>
              <a:rect l="0" t="0" r="r" b="b"/>
              <a:pathLst>
                <a:path w="59" h="63">
                  <a:moveTo>
                    <a:pt x="30" y="63"/>
                  </a:moveTo>
                  <a:cubicBezTo>
                    <a:pt x="14" y="63"/>
                    <a:pt x="0" y="50"/>
                    <a:pt x="0" y="34"/>
                  </a:cubicBezTo>
                  <a:cubicBezTo>
                    <a:pt x="0" y="24"/>
                    <a:pt x="5" y="16"/>
                    <a:pt x="12" y="10"/>
                  </a:cubicBezTo>
                  <a:cubicBezTo>
                    <a:pt x="14" y="9"/>
                    <a:pt x="17" y="9"/>
                    <a:pt x="19" y="11"/>
                  </a:cubicBezTo>
                  <a:cubicBezTo>
                    <a:pt x="21" y="14"/>
                    <a:pt x="20" y="17"/>
                    <a:pt x="18" y="18"/>
                  </a:cubicBezTo>
                  <a:cubicBezTo>
                    <a:pt x="13" y="22"/>
                    <a:pt x="10" y="28"/>
                    <a:pt x="10" y="34"/>
                  </a:cubicBezTo>
                  <a:cubicBezTo>
                    <a:pt x="10" y="44"/>
                    <a:pt x="19" y="53"/>
                    <a:pt x="30" y="53"/>
                  </a:cubicBezTo>
                  <a:cubicBezTo>
                    <a:pt x="40" y="53"/>
                    <a:pt x="49" y="44"/>
                    <a:pt x="49" y="34"/>
                  </a:cubicBezTo>
                  <a:cubicBezTo>
                    <a:pt x="49" y="28"/>
                    <a:pt x="46" y="22"/>
                    <a:pt x="41" y="18"/>
                  </a:cubicBezTo>
                  <a:cubicBezTo>
                    <a:pt x="39" y="17"/>
                    <a:pt x="39" y="14"/>
                    <a:pt x="40" y="11"/>
                  </a:cubicBezTo>
                  <a:cubicBezTo>
                    <a:pt x="42" y="9"/>
                    <a:pt x="45" y="9"/>
                    <a:pt x="47" y="10"/>
                  </a:cubicBezTo>
                  <a:cubicBezTo>
                    <a:pt x="55" y="16"/>
                    <a:pt x="59" y="24"/>
                    <a:pt x="59" y="34"/>
                  </a:cubicBezTo>
                  <a:cubicBezTo>
                    <a:pt x="59" y="50"/>
                    <a:pt x="46" y="63"/>
                    <a:pt x="30" y="63"/>
                  </a:cubicBezTo>
                  <a:close/>
                  <a:moveTo>
                    <a:pt x="34" y="29"/>
                  </a:moveTo>
                  <a:cubicBezTo>
                    <a:pt x="34" y="32"/>
                    <a:pt x="32" y="34"/>
                    <a:pt x="30" y="34"/>
                  </a:cubicBezTo>
                  <a:cubicBezTo>
                    <a:pt x="27" y="34"/>
                    <a:pt x="25" y="32"/>
                    <a:pt x="25" y="29"/>
                  </a:cubicBezTo>
                  <a:cubicBezTo>
                    <a:pt x="25" y="5"/>
                    <a:pt x="25" y="5"/>
                    <a:pt x="25" y="5"/>
                  </a:cubicBezTo>
                  <a:cubicBezTo>
                    <a:pt x="25" y="2"/>
                    <a:pt x="27" y="0"/>
                    <a:pt x="30" y="0"/>
                  </a:cubicBezTo>
                  <a:cubicBezTo>
                    <a:pt x="32" y="0"/>
                    <a:pt x="34" y="2"/>
                    <a:pt x="34" y="5"/>
                  </a:cubicBezTo>
                  <a:lnTo>
                    <a:pt x="34" y="29"/>
                  </a:lnTo>
                  <a:close/>
                </a:path>
              </a:pathLst>
            </a:custGeom>
            <a:solidFill>
              <a:srgbClr val="005EA4"/>
            </a:solid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333333"/>
                </a:solidFill>
                <a:effectLst/>
                <a:uLnTx/>
                <a:uFillTx/>
                <a:latin typeface="思源黑体 CN Bold" panose="020B0800000000000000" charset="-122"/>
                <a:ea typeface="+mn-ea"/>
                <a:cs typeface="+mn-cs"/>
              </a:endParaRPr>
            </a:p>
          </p:txBody>
        </p:sp>
      </p:grpSp>
      <p:grpSp>
        <p:nvGrpSpPr>
          <p:cNvPr id="38" name="组合 37"/>
          <p:cNvGrpSpPr/>
          <p:nvPr/>
        </p:nvGrpSpPr>
        <p:grpSpPr>
          <a:xfrm>
            <a:off x="6829931" y="933590"/>
            <a:ext cx="1783711" cy="3443996"/>
            <a:chOff x="3844882" y="1659849"/>
            <a:chExt cx="1783711" cy="3443996"/>
          </a:xfrm>
        </p:grpSpPr>
        <p:sp>
          <p:nvSpPr>
            <p:cNvPr id="39" name="Freeform 40"/>
            <p:cNvSpPr/>
            <p:nvPr/>
          </p:nvSpPr>
          <p:spPr bwMode="auto">
            <a:xfrm>
              <a:off x="4591413" y="4634028"/>
              <a:ext cx="290649" cy="469817"/>
            </a:xfrm>
            <a:custGeom>
              <a:avLst/>
              <a:gdLst>
                <a:gd name="T0" fmla="*/ 53 w 73"/>
                <a:gd name="T1" fmla="*/ 0 h 118"/>
                <a:gd name="T2" fmla="*/ 53 w 73"/>
                <a:gd name="T3" fmla="*/ 71 h 118"/>
                <a:gd name="T4" fmla="*/ 69 w 73"/>
                <a:gd name="T5" fmla="*/ 71 h 118"/>
                <a:gd name="T6" fmla="*/ 73 w 73"/>
                <a:gd name="T7" fmla="*/ 73 h 118"/>
                <a:gd name="T8" fmla="*/ 72 w 73"/>
                <a:gd name="T9" fmla="*/ 77 h 118"/>
                <a:gd name="T10" fmla="*/ 37 w 73"/>
                <a:gd name="T11" fmla="*/ 118 h 118"/>
                <a:gd name="T12" fmla="*/ 1 w 73"/>
                <a:gd name="T13" fmla="*/ 77 h 118"/>
                <a:gd name="T14" fmla="*/ 1 w 73"/>
                <a:gd name="T15" fmla="*/ 73 h 118"/>
                <a:gd name="T16" fmla="*/ 4 w 73"/>
                <a:gd name="T17" fmla="*/ 71 h 118"/>
                <a:gd name="T18" fmla="*/ 20 w 73"/>
                <a:gd name="T19" fmla="*/ 71 h 118"/>
                <a:gd name="T20" fmla="*/ 20 w 73"/>
                <a:gd name="T21" fmla="*/ 0 h 118"/>
                <a:gd name="T22" fmla="*/ 53 w 73"/>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8">
                  <a:moveTo>
                    <a:pt x="53" y="0"/>
                  </a:moveTo>
                  <a:cubicBezTo>
                    <a:pt x="53" y="71"/>
                    <a:pt x="53" y="71"/>
                    <a:pt x="53" y="71"/>
                  </a:cubicBezTo>
                  <a:cubicBezTo>
                    <a:pt x="69" y="71"/>
                    <a:pt x="69" y="71"/>
                    <a:pt x="69" y="71"/>
                  </a:cubicBezTo>
                  <a:cubicBezTo>
                    <a:pt x="71" y="71"/>
                    <a:pt x="72" y="72"/>
                    <a:pt x="73" y="73"/>
                  </a:cubicBezTo>
                  <a:cubicBezTo>
                    <a:pt x="73" y="75"/>
                    <a:pt x="73" y="76"/>
                    <a:pt x="72" y="77"/>
                  </a:cubicBezTo>
                  <a:cubicBezTo>
                    <a:pt x="37" y="118"/>
                    <a:pt x="37" y="118"/>
                    <a:pt x="37" y="118"/>
                  </a:cubicBezTo>
                  <a:cubicBezTo>
                    <a:pt x="1" y="77"/>
                    <a:pt x="1" y="77"/>
                    <a:pt x="1" y="77"/>
                  </a:cubicBezTo>
                  <a:cubicBezTo>
                    <a:pt x="0" y="76"/>
                    <a:pt x="0" y="75"/>
                    <a:pt x="1" y="73"/>
                  </a:cubicBezTo>
                  <a:cubicBezTo>
                    <a:pt x="1" y="72"/>
                    <a:pt x="3" y="71"/>
                    <a:pt x="4" y="71"/>
                  </a:cubicBezTo>
                  <a:cubicBezTo>
                    <a:pt x="20" y="71"/>
                    <a:pt x="20" y="71"/>
                    <a:pt x="20" y="71"/>
                  </a:cubicBezTo>
                  <a:cubicBezTo>
                    <a:pt x="20" y="0"/>
                    <a:pt x="20" y="0"/>
                    <a:pt x="20" y="0"/>
                  </a:cubicBezTo>
                  <a:lnTo>
                    <a:pt x="53" y="0"/>
                  </a:lnTo>
                  <a:close/>
                </a:path>
              </a:pathLst>
            </a:custGeom>
            <a:solidFill>
              <a:srgbClr val="039AC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panose="020B0800000000000000" charset="-122"/>
                <a:ea typeface="+mn-ea"/>
                <a:cs typeface="+mn-cs"/>
              </a:endParaRPr>
            </a:p>
          </p:txBody>
        </p:sp>
        <p:sp>
          <p:nvSpPr>
            <p:cNvPr id="40" name="Freeform 41"/>
            <p:cNvSpPr/>
            <p:nvPr/>
          </p:nvSpPr>
          <p:spPr bwMode="auto">
            <a:xfrm>
              <a:off x="4671043" y="4634028"/>
              <a:ext cx="131389" cy="99537"/>
            </a:xfrm>
            <a:custGeom>
              <a:avLst/>
              <a:gdLst>
                <a:gd name="T0" fmla="*/ 33 w 33"/>
                <a:gd name="T1" fmla="*/ 0 h 25"/>
                <a:gd name="T2" fmla="*/ 33 w 33"/>
                <a:gd name="T3" fmla="*/ 25 h 25"/>
                <a:gd name="T4" fmla="*/ 17 w 33"/>
                <a:gd name="T5" fmla="*/ 20 h 25"/>
                <a:gd name="T6" fmla="*/ 0 w 33"/>
                <a:gd name="T7" fmla="*/ 25 h 25"/>
                <a:gd name="T8" fmla="*/ 0 w 33"/>
                <a:gd name="T9" fmla="*/ 0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33" y="25"/>
                    <a:pt x="33" y="25"/>
                    <a:pt x="33" y="25"/>
                  </a:cubicBezTo>
                  <a:cubicBezTo>
                    <a:pt x="28" y="22"/>
                    <a:pt x="23" y="20"/>
                    <a:pt x="17" y="20"/>
                  </a:cubicBezTo>
                  <a:cubicBezTo>
                    <a:pt x="11" y="20"/>
                    <a:pt x="5" y="22"/>
                    <a:pt x="0" y="25"/>
                  </a:cubicBezTo>
                  <a:cubicBezTo>
                    <a:pt x="0" y="0"/>
                    <a:pt x="0" y="0"/>
                    <a:pt x="0" y="0"/>
                  </a:cubicBezTo>
                  <a:lnTo>
                    <a:pt x="33" y="0"/>
                  </a:lnTo>
                  <a:close/>
                </a:path>
              </a:pathLst>
            </a:custGeom>
            <a:solidFill>
              <a:srgbClr val="333333">
                <a:alpha val="15000"/>
              </a:srgb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panose="020B0800000000000000" charset="-122"/>
                <a:ea typeface="+mn-ea"/>
                <a:cs typeface="+mn-cs"/>
              </a:endParaRPr>
            </a:p>
          </p:txBody>
        </p:sp>
        <p:sp>
          <p:nvSpPr>
            <p:cNvPr id="41" name="Freeform 42"/>
            <p:cNvSpPr>
              <a:spLocks noEditPoints="1"/>
            </p:cNvSpPr>
            <p:nvPr/>
          </p:nvSpPr>
          <p:spPr bwMode="auto">
            <a:xfrm>
              <a:off x="3844882" y="1659849"/>
              <a:ext cx="1783711" cy="3153347"/>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0" y="0"/>
                    <a:pt x="0" y="100"/>
                    <a:pt x="0" y="224"/>
                  </a:cubicBezTo>
                  <a:cubicBezTo>
                    <a:pt x="0" y="570"/>
                    <a:pt x="0" y="570"/>
                    <a:pt x="0" y="570"/>
                  </a:cubicBezTo>
                  <a:cubicBezTo>
                    <a:pt x="0" y="684"/>
                    <a:pt x="85" y="778"/>
                    <a:pt x="196" y="792"/>
                  </a:cubicBezTo>
                  <a:cubicBezTo>
                    <a:pt x="196" y="777"/>
                    <a:pt x="196" y="777"/>
                    <a:pt x="196" y="777"/>
                  </a:cubicBezTo>
                  <a:cubicBezTo>
                    <a:pt x="196" y="761"/>
                    <a:pt x="208" y="749"/>
                    <a:pt x="224" y="749"/>
                  </a:cubicBezTo>
                  <a:cubicBezTo>
                    <a:pt x="239" y="749"/>
                    <a:pt x="252" y="761"/>
                    <a:pt x="252" y="777"/>
                  </a:cubicBezTo>
                  <a:cubicBezTo>
                    <a:pt x="252" y="792"/>
                    <a:pt x="252" y="792"/>
                    <a:pt x="252" y="792"/>
                  </a:cubicBezTo>
                  <a:cubicBezTo>
                    <a:pt x="362" y="778"/>
                    <a:pt x="448" y="684"/>
                    <a:pt x="448" y="570"/>
                  </a:cubicBezTo>
                  <a:cubicBezTo>
                    <a:pt x="448" y="224"/>
                    <a:pt x="448" y="224"/>
                    <a:pt x="448" y="224"/>
                  </a:cubicBezTo>
                  <a:cubicBezTo>
                    <a:pt x="448" y="100"/>
                    <a:pt x="347"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rgbClr val="039AC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panose="020B0800000000000000" charset="-122"/>
                <a:ea typeface="+mn-ea"/>
                <a:cs typeface="+mn-cs"/>
              </a:endParaRPr>
            </a:p>
          </p:txBody>
        </p:sp>
        <p:sp>
          <p:nvSpPr>
            <p:cNvPr id="43" name="koppt-图标"/>
            <p:cNvSpPr>
              <a:spLocks noEditPoints="1"/>
            </p:cNvSpPr>
            <p:nvPr/>
          </p:nvSpPr>
          <p:spPr bwMode="auto">
            <a:xfrm>
              <a:off x="4453712" y="2206395"/>
              <a:ext cx="566049" cy="542627"/>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rgbClr val="039ACF"/>
            </a:solid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333333"/>
                </a:solidFill>
                <a:effectLst/>
                <a:uLnTx/>
                <a:uFillTx/>
                <a:latin typeface="思源黑体 CN Bold" panose="020B0800000000000000" charset="-122"/>
                <a:ea typeface="+mn-ea"/>
                <a:cs typeface="+mn-cs"/>
              </a:endParaRPr>
            </a:p>
          </p:txBody>
        </p:sp>
      </p:grpSp>
      <p:sp>
        <p:nvSpPr>
          <p:cNvPr id="23" name="矩形 22"/>
          <p:cNvSpPr/>
          <p:nvPr/>
        </p:nvSpPr>
        <p:spPr>
          <a:xfrm>
            <a:off x="1175656" y="185057"/>
            <a:ext cx="2939143" cy="646331"/>
          </a:xfrm>
          <a:prstGeom prst="rect">
            <a:avLst/>
          </a:prstGeom>
        </p:spPr>
        <p:txBody>
          <a:bodyPr wrap="squar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工业技术创新</a:t>
            </a:r>
          </a:p>
        </p:txBody>
      </p:sp>
      <p:cxnSp>
        <p:nvCxnSpPr>
          <p:cNvPr id="56" name="直接连接符 55"/>
          <p:cNvCxnSpPr/>
          <p:nvPr/>
        </p:nvCxnSpPr>
        <p:spPr>
          <a:xfrm>
            <a:off x="10521950" y="3498215"/>
            <a:ext cx="236855"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59" name="矩形 58"/>
          <p:cNvSpPr/>
          <p:nvPr/>
        </p:nvSpPr>
        <p:spPr>
          <a:xfrm>
            <a:off x="6459220" y="4512310"/>
            <a:ext cx="2491105" cy="879664"/>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ea"/>
                <a:sym typeface="+mn-ea"/>
              </a:rPr>
              <a:t> 一、</a:t>
            </a:r>
            <a:r>
              <a:rPr kumimoji="0" lang="zh-CN" altLang="zh-CN" sz="18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计划经济时期的工业技术进步</a:t>
            </a:r>
            <a:endParaRPr kumimoji="0" lang="zh-CN" altLang="en-US" sz="16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ea"/>
              <a:sym typeface="+mn-ea"/>
            </a:endParaRPr>
          </a:p>
        </p:txBody>
      </p:sp>
      <p:sp>
        <p:nvSpPr>
          <p:cNvPr id="64" name="矩形 63"/>
          <p:cNvSpPr/>
          <p:nvPr/>
        </p:nvSpPr>
        <p:spPr>
          <a:xfrm>
            <a:off x="9384665" y="4512310"/>
            <a:ext cx="2512060" cy="879664"/>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ea"/>
                <a:sym typeface="+mn-ea"/>
              </a:rPr>
              <a:t> 二、</a:t>
            </a:r>
            <a:r>
              <a:rPr kumimoji="0" lang="zh-CN" altLang="zh-CN" sz="18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改革开放以来的工业技术进步</a:t>
            </a:r>
            <a:endParaRPr kumimoji="0" lang="zh-CN" altLang="en-US" sz="16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ea"/>
              <a:sym typeface="+mn-ea"/>
            </a:endParaRPr>
          </a:p>
        </p:txBody>
      </p:sp>
      <p:sp>
        <p:nvSpPr>
          <p:cNvPr id="3" name="文本框 2"/>
          <p:cNvSpPr txBox="1"/>
          <p:nvPr/>
        </p:nvSpPr>
        <p:spPr>
          <a:xfrm>
            <a:off x="586104" y="1008381"/>
            <a:ext cx="6243825" cy="258532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把中国建设成一个伟大的社会主义工业化国家，实现中华民族的伟大复兴，是一百年来中国共产党带 领中国人民进行艰苦革命斗争和发愤图强进行社会主义建设的追求所在。一百年来，中国从一个贫穷落后 的农业国发展到今天成为世界第二大经济体，工业技术进步起到了非常重要的作用。回顾中国在共产党的 领导下推动工业技术进步的历史进程，总结发展规律与伟大经验，对于在新征程上继续推进创新型国家、推 动新型工业化，实现第二个百年奋斗目标具有重要意义。</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p>
        </p:txBody>
      </p:sp>
      <p:pic>
        <p:nvPicPr>
          <p:cNvPr id="4" name="图片 3"/>
          <p:cNvPicPr>
            <a:picLocks noChangeAspect="1"/>
          </p:cNvPicPr>
          <p:nvPr/>
        </p:nvPicPr>
        <p:blipFill>
          <a:blip r:embed="rId2"/>
          <a:stretch>
            <a:fillRect/>
          </a:stretch>
        </p:blipFill>
        <p:spPr>
          <a:xfrm>
            <a:off x="638415" y="3340957"/>
            <a:ext cx="4877435" cy="322904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blinds(horizontal)">
                                      <p:cBhvr>
                                        <p:cTn id="10" dur="500"/>
                                        <p:tgtEl>
                                          <p:spTgt spid="37"/>
                                        </p:tgtEl>
                                      </p:cBhvr>
                                    </p:animEffect>
                                  </p:childTnLst>
                                </p:cTn>
                              </p:par>
                              <p:par>
                                <p:cTn id="11" presetID="3" presetClass="entr" presetSubtype="10" fill="hold"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blinds(horizontal)">
                                      <p:cBhvr>
                                        <p:cTn id="13" dur="500"/>
                                        <p:tgtEl>
                                          <p:spTgt spid="38"/>
                                        </p:tgtEl>
                                      </p:cBhvr>
                                    </p:animEffect>
                                  </p:childTnLst>
                                </p:cTn>
                              </p:par>
                              <p:par>
                                <p:cTn id="14" presetID="3" presetClass="entr" presetSubtype="10" fill="hold" nodeType="with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blinds(horizontal)">
                                      <p:cBhvr>
                                        <p:cTn id="16" dur="500"/>
                                        <p:tgtEl>
                                          <p:spTgt spid="56"/>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blinds(horizontal)">
                                      <p:cBhvr>
                                        <p:cTn id="19" dur="500"/>
                                        <p:tgtEl>
                                          <p:spTgt spid="59"/>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64"/>
                                        </p:tgtEl>
                                        <p:attrNameLst>
                                          <p:attrName>style.visibility</p:attrName>
                                        </p:attrNameLst>
                                      </p:cBhvr>
                                      <p:to>
                                        <p:strVal val="visible"/>
                                      </p:to>
                                    </p:set>
                                    <p:animEffect transition="in" filter="blinds(horizontal)">
                                      <p:cBhvr>
                                        <p:cTn id="22"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4" grpId="0"/>
      <p:bldP spid="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工业技术创新</a:t>
            </a:r>
          </a:p>
        </p:txBody>
      </p:sp>
      <p:sp>
        <p:nvSpPr>
          <p:cNvPr id="2" name="文本框 1"/>
          <p:cNvSpPr txBox="1"/>
          <p:nvPr/>
        </p:nvSpPr>
        <p:spPr>
          <a:xfrm>
            <a:off x="321945" y="1174750"/>
            <a:ext cx="8912225"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rPr>
              <a:t>一、</a:t>
            </a:r>
            <a:r>
              <a:rPr kumimoji="0" lang="zh-CN" altLang="zh-CN" sz="28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计划经济时期的工业技术进步</a:t>
            </a:r>
            <a:endParaRPr kumimoji="0" lang="zh-CN" altLang="en-US" sz="28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endParaRPr>
          </a:p>
        </p:txBody>
      </p:sp>
      <p:sp>
        <p:nvSpPr>
          <p:cNvPr id="8" name="文本框 7"/>
          <p:cNvSpPr txBox="1"/>
          <p:nvPr/>
        </p:nvSpPr>
        <p:spPr>
          <a:xfrm>
            <a:off x="7043057" y="3088641"/>
            <a:ext cx="4887686" cy="369331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工业产品不断增加，产量快速提升 新中国成立后尤其是在</a:t>
            </a:r>
            <a:r>
              <a:rPr kumimoji="0" lang="en-US"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a:t>
            </a:r>
            <a:r>
              <a:rPr kumimoji="0" lang="zh-CN"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一五</a:t>
            </a:r>
            <a:r>
              <a:rPr kumimoji="0" lang="en-US"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a:t>
            </a:r>
            <a:r>
              <a:rPr kumimoji="0" lang="zh-CN"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三五</a:t>
            </a:r>
            <a:r>
              <a:rPr kumimoji="0" lang="en-US"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a:t>
            </a:r>
            <a:r>
              <a:rPr kumimoji="0" lang="zh-CN"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四五</a:t>
            </a:r>
            <a:r>
              <a:rPr kumimoji="0" lang="en-US"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a:t>
            </a:r>
            <a:r>
              <a:rPr kumimoji="0" lang="zh-CN"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计划实施后，中国的工业产品种类日益丰富。许多原来受限于落后的工业技术而无法生产的产品，被快速开发出来并大量生产。至 １９６５ 年，主要工业 产品品种已经增加了３万多种。在冶金工业中，据 １９６４ 年不完全统计，钢的品种达 ９００ 多种，钢材的品种达 ９ ０００ 多种；在机械工业方面，１９６４ 年机床品种达到５４０种。许多原来无法自主生产的产品如家用电冰 箱、彩色电视机、洗衣机等，在</a:t>
            </a:r>
            <a:r>
              <a:rPr kumimoji="0" lang="en-US"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a:t>
            </a:r>
            <a:r>
              <a:rPr kumimoji="0" lang="zh-CN"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三五</a:t>
            </a:r>
            <a:r>
              <a:rPr kumimoji="0" lang="en-US"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a:t>
            </a:r>
            <a:r>
              <a:rPr kumimoji="0" lang="zh-CN"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计划和</a:t>
            </a:r>
            <a:r>
              <a:rPr kumimoji="0" lang="en-US"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a:t>
            </a:r>
            <a:r>
              <a:rPr kumimoji="0" lang="zh-CN"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四五</a:t>
            </a:r>
            <a:r>
              <a:rPr kumimoji="0" lang="en-US"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a:t>
            </a:r>
            <a:r>
              <a:rPr kumimoji="0" lang="zh-CN"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宋体" panose="02010600030101010101" pitchFamily="2" charset="-122"/>
              </a:rPr>
              <a:t>计划期间也实现批量生产了。</a:t>
            </a:r>
            <a:endParaRPr kumimoji="0" lang="zh-CN" altLang="zh-CN" sz="18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368" name="矩形: 圆角 367"/>
          <p:cNvSpPr/>
          <p:nvPr/>
        </p:nvSpPr>
        <p:spPr>
          <a:xfrm>
            <a:off x="7630749" y="1684655"/>
            <a:ext cx="2814955" cy="8890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(一)工业产值提高</a:t>
            </a:r>
          </a:p>
        </p:txBody>
      </p:sp>
      <p:pic>
        <p:nvPicPr>
          <p:cNvPr id="4" name="图片 3"/>
          <p:cNvPicPr>
            <a:picLocks noChangeAspect="1"/>
          </p:cNvPicPr>
          <p:nvPr/>
        </p:nvPicPr>
        <p:blipFill>
          <a:blip r:embed="rId2"/>
          <a:stretch>
            <a:fillRect/>
          </a:stretch>
        </p:blipFill>
        <p:spPr>
          <a:xfrm>
            <a:off x="86184" y="2144486"/>
            <a:ext cx="6435200" cy="46590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工业技术创新</a:t>
            </a:r>
          </a:p>
        </p:txBody>
      </p:sp>
      <p:sp>
        <p:nvSpPr>
          <p:cNvPr id="2" name="文本框 1"/>
          <p:cNvSpPr txBox="1"/>
          <p:nvPr/>
        </p:nvSpPr>
        <p:spPr>
          <a:xfrm>
            <a:off x="321945" y="1174750"/>
            <a:ext cx="8912225"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rPr>
              <a:t>一、</a:t>
            </a:r>
            <a:r>
              <a:rPr kumimoji="0" lang="zh-CN" altLang="zh-CN" sz="28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计划经济时期的工业技术进步</a:t>
            </a:r>
            <a:endParaRPr kumimoji="0" lang="zh-CN" altLang="en-US" sz="28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endParaRPr>
          </a:p>
        </p:txBody>
      </p:sp>
      <p:sp>
        <p:nvSpPr>
          <p:cNvPr id="8" name="文本框 7"/>
          <p:cNvSpPr txBox="1"/>
          <p:nvPr/>
        </p:nvSpPr>
        <p:spPr>
          <a:xfrm>
            <a:off x="467949" y="3099774"/>
            <a:ext cx="6742884" cy="31393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00" cap="none" spc="0" normalizeH="0" baseline="0" noProof="0" dirty="0">
                <a:ln>
                  <a:noFill/>
                </a:ln>
                <a:solidFill>
                  <a:prstClr val="black"/>
                </a:solidFill>
                <a:effectLst/>
                <a:uLnTx/>
                <a:uFillTx/>
                <a:latin typeface="等线" panose="02010600030101010101" charset="-122"/>
                <a:ea typeface="宋体" panose="02010600030101010101" pitchFamily="2" charset="-122"/>
                <a:cs typeface="宋体" panose="02010600030101010101" pitchFamily="2" charset="-122"/>
              </a:rPr>
              <a:t>建立了独立的较完整的工业体系</a:t>
            </a:r>
            <a:r>
              <a:rPr kumimoji="0" lang="en-US" altLang="zh-CN" sz="1800" b="0" i="0" u="none" strike="noStrike" kern="100" cap="none" spc="0" normalizeH="0" baseline="0" noProof="0" dirty="0">
                <a:ln>
                  <a:noFill/>
                </a:ln>
                <a:solidFill>
                  <a:prstClr val="black"/>
                </a:solidFill>
                <a:effectLst/>
                <a:uLnTx/>
                <a:uFillTx/>
                <a:latin typeface="等线" panose="02010600030101010101" charset="-122"/>
                <a:ea typeface="宋体" panose="02010600030101010101" pitchFamily="2" charset="-122"/>
                <a:cs typeface="宋体" panose="02010600030101010101" pitchFamily="2" charset="-122"/>
              </a:rPr>
              <a:t> “</a:t>
            </a:r>
            <a:r>
              <a:rPr kumimoji="0" lang="zh-CN" altLang="zh-CN" sz="1800" b="0" i="0" u="none" strike="noStrike" kern="100" cap="none" spc="0" normalizeH="0" baseline="0" noProof="0" dirty="0">
                <a:ln>
                  <a:noFill/>
                </a:ln>
                <a:solidFill>
                  <a:prstClr val="black"/>
                </a:solidFill>
                <a:effectLst/>
                <a:uLnTx/>
                <a:uFillTx/>
                <a:latin typeface="等线" panose="02010600030101010101" charset="-122"/>
                <a:ea typeface="宋体" panose="02010600030101010101" pitchFamily="2" charset="-122"/>
                <a:cs typeface="宋体" panose="02010600030101010101" pitchFamily="2" charset="-122"/>
              </a:rPr>
              <a:t>一五</a:t>
            </a:r>
            <a:r>
              <a:rPr kumimoji="0" lang="en-US" altLang="zh-CN" sz="1800" b="0" i="0" u="none" strike="noStrike" kern="100" cap="none" spc="0" normalizeH="0" baseline="0" noProof="0" dirty="0">
                <a:ln>
                  <a:noFill/>
                </a:ln>
                <a:solidFill>
                  <a:prstClr val="black"/>
                </a:solidFill>
                <a:effectLst/>
                <a:uLnTx/>
                <a:uFillTx/>
                <a:latin typeface="等线" panose="02010600030101010101" charset="-122"/>
                <a:ea typeface="宋体" panose="02010600030101010101" pitchFamily="2" charset="-122"/>
                <a:cs typeface="宋体" panose="02010600030101010101" pitchFamily="2" charset="-122"/>
              </a:rPr>
              <a:t>”</a:t>
            </a:r>
            <a:r>
              <a:rPr kumimoji="0" lang="zh-CN" altLang="zh-CN" sz="1800" b="0" i="0" u="none" strike="noStrike" kern="100" cap="none" spc="0" normalizeH="0" baseline="0" noProof="0" dirty="0">
                <a:ln>
                  <a:noFill/>
                </a:ln>
                <a:solidFill>
                  <a:prstClr val="black"/>
                </a:solidFill>
                <a:effectLst/>
                <a:uLnTx/>
                <a:uFillTx/>
                <a:latin typeface="等线" panose="02010600030101010101" charset="-122"/>
                <a:ea typeface="宋体" panose="02010600030101010101" pitchFamily="2" charset="-122"/>
                <a:cs typeface="宋体" panose="02010600030101010101" pitchFamily="2" charset="-122"/>
              </a:rPr>
              <a:t>计划时期，党中央做出了优先发展重工业的战略决策，要求首先保证重工业和国防工业的基本 建设，以迅速增加中国的工业基础和国防力量。很快，中国在重工业建设上取得了较大成功，突出的标志就 是 １９６４年１０月成功试爆第一颗原子弹、１９６７ 年 ７ 月成功试爆了第一颗氢弹以及 １９７０ 年 ４ 月成功发射第一 颗人造地球卫星。</a:t>
            </a:r>
            <a:r>
              <a:rPr kumimoji="0" lang="en-US" altLang="zh-CN" sz="1800" b="0" i="0" u="none" strike="noStrike" kern="100" cap="none" spc="0" normalizeH="0" baseline="0" noProof="0" dirty="0">
                <a:ln>
                  <a:noFill/>
                </a:ln>
                <a:solidFill>
                  <a:prstClr val="black"/>
                </a:solidFill>
                <a:effectLst/>
                <a:uLnTx/>
                <a:uFillTx/>
                <a:latin typeface="等线" panose="02010600030101010101" charset="-122"/>
                <a:ea typeface="宋体" panose="02010600030101010101" pitchFamily="2" charset="-122"/>
                <a:cs typeface="宋体" panose="02010600030101010101" pitchFamily="2" charset="-122"/>
              </a:rPr>
              <a:t>“</a:t>
            </a:r>
            <a:r>
              <a:rPr kumimoji="0" lang="zh-CN" altLang="zh-CN" sz="1800" b="0" i="0" u="none" strike="noStrike" kern="100" cap="none" spc="0" normalizeH="0" baseline="0" noProof="0" dirty="0">
                <a:ln>
                  <a:noFill/>
                </a:ln>
                <a:solidFill>
                  <a:prstClr val="black"/>
                </a:solidFill>
                <a:effectLst/>
                <a:uLnTx/>
                <a:uFillTx/>
                <a:latin typeface="等线" panose="02010600030101010101" charset="-122"/>
                <a:ea typeface="宋体" panose="02010600030101010101" pitchFamily="2" charset="-122"/>
                <a:cs typeface="宋体" panose="02010600030101010101" pitchFamily="2" charset="-122"/>
              </a:rPr>
              <a:t>两弹一星</a:t>
            </a:r>
            <a:r>
              <a:rPr kumimoji="0" lang="en-US" altLang="zh-CN" sz="1800" b="0" i="0" u="none" strike="noStrike" kern="100" cap="none" spc="0" normalizeH="0" baseline="0" noProof="0" dirty="0">
                <a:ln>
                  <a:noFill/>
                </a:ln>
                <a:solidFill>
                  <a:prstClr val="black"/>
                </a:solidFill>
                <a:effectLst/>
                <a:uLnTx/>
                <a:uFillTx/>
                <a:latin typeface="等线" panose="02010600030101010101" charset="-122"/>
                <a:ea typeface="宋体" panose="02010600030101010101" pitchFamily="2" charset="-122"/>
                <a:cs typeface="宋体" panose="02010600030101010101" pitchFamily="2" charset="-122"/>
              </a:rPr>
              <a:t>”</a:t>
            </a:r>
            <a:r>
              <a:rPr kumimoji="0" lang="zh-CN" altLang="zh-CN" sz="1800" b="0" i="0" u="none" strike="noStrike" kern="100" cap="none" spc="0" normalizeH="0" baseline="0" noProof="0" dirty="0">
                <a:ln>
                  <a:noFill/>
                </a:ln>
                <a:solidFill>
                  <a:prstClr val="black"/>
                </a:solidFill>
                <a:effectLst/>
                <a:uLnTx/>
                <a:uFillTx/>
                <a:latin typeface="等线" panose="02010600030101010101" charset="-122"/>
                <a:ea typeface="宋体" panose="02010600030101010101" pitchFamily="2" charset="-122"/>
                <a:cs typeface="宋体" panose="02010600030101010101" pitchFamily="2" charset="-122"/>
              </a:rPr>
              <a:t>的研制成功，不仅使中国成了国际军事大国，同时也意味着中国突破了国防 尖端，在重要科学技术领域取得了显著成绩。 此外，中国也在这个阶段研制成功了不少高技术工业产品。例如，２０ 世纪５０年代年制成了喷气式飞 机、载重汽车、大型发电设备和单轴自动车床等。</a:t>
            </a:r>
            <a:endParaRPr kumimoji="0" lang="zh-CN" altLang="en-US" sz="1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368" name="矩形: 圆角 367"/>
          <p:cNvSpPr/>
          <p:nvPr/>
        </p:nvSpPr>
        <p:spPr>
          <a:xfrm>
            <a:off x="914264" y="2069695"/>
            <a:ext cx="2814955" cy="8890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(二)</a:t>
            </a:r>
            <a:r>
              <a:rPr kumimoji="0" lang="zh-CN" altLang="zh-CN" sz="1800" b="0" i="0" u="none" strike="noStrike" kern="100" cap="none" spc="0" normalizeH="0" baseline="0" noProof="0" dirty="0">
                <a:ln>
                  <a:noFill/>
                </a:ln>
                <a:solidFill>
                  <a:prstClr val="white"/>
                </a:solidFill>
                <a:effectLst/>
                <a:uLnTx/>
                <a:uFillTx/>
                <a:latin typeface="等线" panose="02010600030101010101" charset="-122"/>
                <a:ea typeface="宋体" panose="02010600030101010101" pitchFamily="2" charset="-122"/>
                <a:cs typeface="宋体" panose="02010600030101010101" pitchFamily="2" charset="-122"/>
              </a:rPr>
              <a:t>部分高技术产业取得突破</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pic>
        <p:nvPicPr>
          <p:cNvPr id="3" name="图片 2"/>
          <p:cNvPicPr>
            <a:picLocks noChangeAspect="1"/>
          </p:cNvPicPr>
          <p:nvPr/>
        </p:nvPicPr>
        <p:blipFill>
          <a:blip r:embed="rId3"/>
          <a:stretch>
            <a:fillRect/>
          </a:stretch>
        </p:blipFill>
        <p:spPr>
          <a:xfrm>
            <a:off x="8322558" y="38215"/>
            <a:ext cx="3727816" cy="68197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工业技术创新</a:t>
            </a:r>
          </a:p>
        </p:txBody>
      </p:sp>
      <p:sp>
        <p:nvSpPr>
          <p:cNvPr id="2" name="文本框 1"/>
          <p:cNvSpPr txBox="1"/>
          <p:nvPr/>
        </p:nvSpPr>
        <p:spPr>
          <a:xfrm>
            <a:off x="267516" y="1558925"/>
            <a:ext cx="10320655"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rPr>
              <a:t>二、</a:t>
            </a:r>
            <a:r>
              <a:rPr kumimoji="0" lang="zh-CN" altLang="zh-CN" sz="28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改革开放以来的工业技术进步</a:t>
            </a:r>
            <a:endParaRPr kumimoji="0" lang="zh-CN" altLang="en-US" sz="28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endParaRPr>
          </a:p>
        </p:txBody>
      </p:sp>
      <p:sp>
        <p:nvSpPr>
          <p:cNvPr id="18" name="矩形 17"/>
          <p:cNvSpPr/>
          <p:nvPr/>
        </p:nvSpPr>
        <p:spPr>
          <a:xfrm>
            <a:off x="572971" y="3265714"/>
            <a:ext cx="6056429" cy="3434335"/>
          </a:xfrm>
          <a:prstGeom prst="rect">
            <a:avLst/>
          </a:prstGeom>
        </p:spPr>
        <p:txBody>
          <a:bodyPr wrap="square">
            <a:spAutoFit/>
          </a:bodyPr>
          <a:lstStyle/>
          <a:p>
            <a:pPr marL="0" marR="0" lvl="0" indent="0" algn="l" defTabSz="914400" rtl="0" eaLnBrk="1" fontAlgn="auto" latinLnBrk="0" hangingPunct="1">
              <a:lnSpc>
                <a:spcPct val="150000"/>
              </a:lnSpc>
              <a:spcBef>
                <a:spcPct val="2000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十八大以来，工业化建设进入技术全面发展的新阶段。中国在新一代信息通信、新能源、航空航天、生物医药、智能制造等领域取得了众多核心技术的突破。随着创新驱动发展战略的实施，企业创新的主 体地位不断增强；工业信息化水平和节能减排技术不断提升；新一代信息通信、新能源、航空航天等高端领 域的技术已处于国际先进水平，有效促进了工业整体的发展。 </a:t>
            </a:r>
          </a:p>
          <a:p>
            <a:pPr marL="0" marR="0" lvl="0" indent="0" algn="l" defTabSz="914400" rtl="0" eaLnBrk="1" fontAlgn="auto" latinLnBrk="0" hangingPunct="1">
              <a:lnSpc>
                <a:spcPct val="150000"/>
              </a:lnSpc>
              <a:spcBef>
                <a:spcPct val="20000"/>
              </a:spcBef>
              <a:spcAft>
                <a:spcPts val="0"/>
              </a:spcAft>
              <a:buClrTx/>
              <a:buSzTx/>
              <a:buFont typeface="Arial" panose="020B0604020202020204" pitchFamily="34" charset="0"/>
              <a:buNone/>
              <a:defRPr/>
            </a:pPr>
            <a:endParaRPr kumimoji="0" lang="zh-CN" altLang="en-US" sz="1800" b="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p:txBody>
      </p:sp>
      <p:pic>
        <p:nvPicPr>
          <p:cNvPr id="6" name="图片 5"/>
          <p:cNvPicPr>
            <a:picLocks noChangeAspect="1"/>
          </p:cNvPicPr>
          <p:nvPr/>
        </p:nvPicPr>
        <p:blipFill>
          <a:blip r:embed="rId2"/>
          <a:stretch>
            <a:fillRect/>
          </a:stretch>
        </p:blipFill>
        <p:spPr>
          <a:xfrm>
            <a:off x="8161038" y="0"/>
            <a:ext cx="3860038"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042785" y="1405255"/>
            <a:ext cx="2901950" cy="156845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96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sym typeface="+mn-ea"/>
              </a:rPr>
              <a:t>02</a:t>
            </a:r>
            <a:endParaRPr kumimoji="0" lang="zh-CN" altLang="en-US" sz="9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3" name="文本框 2"/>
          <p:cNvSpPr txBox="1"/>
          <p:nvPr/>
        </p:nvSpPr>
        <p:spPr>
          <a:xfrm>
            <a:off x="5747657" y="3376464"/>
            <a:ext cx="5431972"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6000" b="1" i="0"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sym typeface="+mn-ea"/>
              </a:rPr>
              <a:t>科技技术成果</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7437119" y="947994"/>
            <a:ext cx="2731647" cy="2169825"/>
          </a:xfrm>
          <a:prstGeom prst="rect">
            <a:avLst/>
          </a:prstGeom>
          <a:noFill/>
        </p:spPr>
        <p:txBody>
          <a:bodyPr wrap="square" rtlCol="0">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en-US" altLang="zh-CN"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01</a:t>
            </a:r>
            <a:endParaRPr kumimoji="0" lang="zh-CN" altLang="en-US"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endParaRPr>
          </a:p>
        </p:txBody>
      </p:sp>
      <p:sp>
        <p:nvSpPr>
          <p:cNvPr id="54" name="矩形 53"/>
          <p:cNvSpPr/>
          <p:nvPr/>
        </p:nvSpPr>
        <p:spPr>
          <a:xfrm>
            <a:off x="4549140" y="3708400"/>
            <a:ext cx="7760970" cy="838835"/>
          </a:xfrm>
          <a:prstGeom prst="rect">
            <a:avLst/>
          </a:prstGeom>
        </p:spPr>
        <p:txBody>
          <a:bodyPr wrap="square">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zh-CN" altLang="en-US" sz="5400" b="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微软雅黑" panose="020B0503020204020204" pitchFamily="34" charset="-122"/>
                <a:ea typeface="微软雅黑" panose="020B0503020204020204" pitchFamily="34" charset="-122"/>
                <a:cs typeface="+mn-cs"/>
              </a:rPr>
              <a:t>新民主主义革命理论创新</a:t>
            </a:r>
          </a:p>
        </p:txBody>
      </p:sp>
      <p:cxnSp>
        <p:nvCxnSpPr>
          <p:cNvPr id="56" name="直接箭头连接符 55"/>
          <p:cNvCxnSpPr/>
          <p:nvPr/>
        </p:nvCxnSpPr>
        <p:spPr>
          <a:xfrm>
            <a:off x="5266000" y="4547445"/>
            <a:ext cx="5969051"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103384" y="121801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7784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科技技术成果</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94418" y="1859339"/>
            <a:ext cx="6342495" cy="37856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20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改革使科技发展迎来了春天。从</a:t>
            </a:r>
            <a:r>
              <a:rPr kumimoji="0" lang="en-US" altLang="zh-CN" sz="20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zh-CN" altLang="zh-CN" sz="20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科学技术是第一生产力</a:t>
            </a:r>
            <a:r>
              <a:rPr kumimoji="0" lang="en-US" altLang="zh-CN" sz="20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zh-CN" altLang="zh-CN" sz="20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到</a:t>
            </a:r>
            <a:r>
              <a:rPr kumimoji="0" lang="en-US" altLang="zh-CN" sz="20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zh-CN" altLang="zh-CN" sz="20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创新是引领发展的第一动力</a:t>
            </a:r>
            <a:r>
              <a:rPr kumimoji="0" lang="en-US" altLang="zh-CN" sz="20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zh-CN" altLang="zh-CN" sz="20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，从实施科教兴国、人才强国战略到深入实施创新驱动发展战略，从增强自主创新能力到建设创新型国家，科技改革成为改革开放大战略的一个缩影，发挥了先锋、引领和试验田作用。</a:t>
            </a:r>
            <a:r>
              <a:rPr kumimoji="0" lang="en-US" altLang="zh-CN" sz="20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40</a:t>
            </a:r>
            <a:r>
              <a:rPr kumimoji="0" lang="zh-CN" altLang="zh-CN" sz="20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来，我国科技发展日新月异，科技实力伴随经济发展同步壮大，为我国综合国力的提升提供了重要支撑。特别是党的十八大以来，创新驱动发展战略全面实施，科技体制机制改革进一步深化，研发投入持续增加，创新活力竞相迸发，重大成果不断涌现，体系建设逐步完善。我国科技步入快速发展轨道，成为具有全球影响力的科技创新大国。</a:t>
            </a:r>
            <a:endParaRPr kumimoji="0" lang="zh-CN" altLang="en-US" sz="2000" b="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blinds(horizontal)">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blinds(horizontal)">
                                      <p:cBhvr>
                                        <p:cTn id="12"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0" name="矩形 9"/>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科技技术成果</a:t>
            </a:r>
          </a:p>
        </p:txBody>
      </p:sp>
      <p:sp>
        <p:nvSpPr>
          <p:cNvPr id="2" name="文本框 1"/>
          <p:cNvSpPr txBox="1"/>
          <p:nvPr/>
        </p:nvSpPr>
        <p:spPr>
          <a:xfrm>
            <a:off x="373380" y="1055914"/>
            <a:ext cx="7426676" cy="563231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一、科技投入持续增加，研发条件显著改善</a:t>
            </a:r>
            <a:endPar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sym typeface="+mn-ea"/>
              </a:rPr>
              <a:t>        </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（一）研发人员总量稳居世界首位。</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人才是科技创新的第一资源。改革开放以来，我国科技人力资源得到恢复和发展，科教兴国、人才强国战略的大力实施使科技创新队伍不断壮大。</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年，全国研发人员总量达到</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621.4</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万人，按折合全时工作量计算的研发人员为</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403.4</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万人年，是</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1991</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年的</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6</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倍，</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1992-2017</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年年均增长</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7.1%</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。我国研发人员总量在</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2013</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年超过美国，已连续</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5</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年稳居世界第一位。</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（二）研发经费投入规模跃居世界第二。</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改革开放以来，我国研发经费投入持续快速增长，</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年达</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17606</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亿元，是</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1991</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年的</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123</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倍，</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1992-2017</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年年均增幅达到</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20.3%</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，超过同时期</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GDP</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年均增速（现价）</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5.3</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个百分点，为中国科技创新事业发展提供了强大的资金保证。按汇率折算，我国研发经费总量先后超过英国、德国，并于</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2013</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年超过日本，成为仅次于美国的世界第二大研发经费投入国家，目前每年对全球研发经费投入的贡献超过六分之一。</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（三）研发经费投入强度实现历史性突破。</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研发经费投入强度（研发经费与</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GDP</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之比）是国际上通用的、反映国家科技投入水平的核心指标。改革开放以来，我国研发经费投入强度屡创新高，</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2002</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年首次突破</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2014</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年又迈上</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新台阶，达到</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2.02%</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年提升至</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2.13%</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，整体上已超过欧盟</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15</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国</a:t>
            </a:r>
            <a:r>
              <a:rPr kumimoji="0" lang="en-US"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a:t>
            </a:r>
            <a:r>
              <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平均水平，达到中等发达国家水平。</a:t>
            </a:r>
          </a:p>
        </p:txBody>
      </p:sp>
      <p:pic>
        <p:nvPicPr>
          <p:cNvPr id="6" name="图片 5"/>
          <p:cNvPicPr>
            <a:picLocks noChangeAspect="1"/>
          </p:cNvPicPr>
          <p:nvPr/>
        </p:nvPicPr>
        <p:blipFill>
          <a:blip r:embed="rId2"/>
          <a:stretch>
            <a:fillRect/>
          </a:stretch>
        </p:blipFill>
        <p:spPr>
          <a:xfrm>
            <a:off x="7948487" y="2298757"/>
            <a:ext cx="4080395" cy="277927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2" grpId="0"/>
      <p:bldP spid="2" grpId="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103384" y="121801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科技技术成果</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42900" y="1218011"/>
            <a:ext cx="7608084" cy="553997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二、科技产出量质齐升，重大成果举世瞩目</a:t>
            </a:r>
            <a:endPar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（一）科学论文成果丰硕。</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科学论文的数量和质量代表了科学研究特别是基础研究的水平。改革开放以来，我国科学论文产出实现快速增长。</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2016</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年，中文科技期刊刊登科技论文</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49.4</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万篇，是</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1990</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年的</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5.5</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倍；国外三大检索工具《科学论文索引（</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SCI</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）》、《工程索引（</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EI</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）》和《科技会议录索引（</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CPCI</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）》分别收录我国科研论文</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32.4</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万篇、</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22.7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万篇和</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8.6</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万篇，数量分别位居世界第二、第一和第二位。论文质量得到进一步提升，根据基本科学指标数据库（</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ESI</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）论文被引用情况，</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年中国科学论文被引用次数已超过德国、英国，上升到世界第二位。</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（二）专利实现量质齐升。</a:t>
            </a: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年，我国专利申请数为</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369.8</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万件，是</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1991</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年的</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74</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倍，</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1992-2017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年年均增长</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18.0%</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；我国专利授权数为</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183.6</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万件，是</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1991</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年的</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75</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倍，年均增长</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18.1%</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。在专利数量大幅增长的同时，专利质量也得到同步提升。以最能体现创新水平的发明专利为例，</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年，我国发明专利申请数达</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138.2</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万件，占专利申请数比重为</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37.4%</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，比</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1991</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年提高</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14.6</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个百分点；平均每亿元研发经费产生境内发明专利申请</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70</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件，比</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1991</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年提高</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件，专利产出效率得到提高。</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（三）知识产权产出、保护和运用能力取得长足进步。</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经过</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40</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年快速发展，我国已成为世界知识产权产出大国。截至</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年底，我国发明专利申请量已连续</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年居世界首位；当年通过《专利合作条约》（</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PCT</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）提交的国际专利申请量跃居世界第二位。截至</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年底，我国已设立</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3</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个知识产权法院和一批知识产权法庭，建立了</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19</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个知识产权保护中心和</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76</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个维权援助中心，知识产权保护社会满意度得到持续提高。</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2" grpId="0"/>
      <p:bldP spid="2" grpId="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科技技术成果</a:t>
            </a:r>
          </a:p>
        </p:txBody>
      </p:sp>
      <p:sp>
        <p:nvSpPr>
          <p:cNvPr id="2" name="文本框 1"/>
          <p:cNvSpPr txBox="1"/>
          <p:nvPr/>
        </p:nvSpPr>
        <p:spPr>
          <a:xfrm>
            <a:off x="342900" y="1218011"/>
            <a:ext cx="7608084" cy="553997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三、创业创新活力竞相迸发，创新体系建设日益完善</a:t>
            </a:r>
            <a:endPar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（一）大众创业万众创新广泛开展。</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改革开放以来，我国社会主义市场经济体制逐步健全，各类市场主体蓬勃发展。</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大众创业、万众创新</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的提出更是极大激发了全社会创业创新热情。</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年，我国日均新增企业</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万户，加上个体工商户等各类市场主体日均新增</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5.3</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万户，分别比上年增长</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9.9%</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和</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16.6%</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。截至</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年底，全国拥有各类市场主体</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9815</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万户，我国新三板、创业板企业分别达到</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11630</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家和</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690</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家，独角兽企业</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164</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家，越来越多的创客、创新爱好者以及普通民众参与到创业创新的大潮中来。</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（二）企业创新蓬勃开展。</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创新能力已成为企业发展壮大的核心竞争力。据对</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74.9</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万家规模（限额）以上企业调查显示，</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年有</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29.8</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万家企业开展了创新活动，占</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39.9%</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。分行业看，工业和服务业企业中开展创新活动企业占比分别为</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50.6%</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和</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29.3%</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；分规模看，大中型和小型企业中开展创新活动企业占比分别为</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50.8%</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和</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39.9%</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；分登记类型看，内资企业、港澳台资企业及外资企业中开展创新活动企业占比分别为</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38.9%</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50.4%</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和</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50.7%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。创新在一定程度上已成为各类企业生存发展的共同选择。</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（三）产学研合作明显加强。</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产学研结合是科研成果由实验室走向生产线乃至千家万户的重要一环。近年来，特别是党的十八以来，我国出台了多项政策措施促进产学研融通合作，取得了明显成效。据统计，在</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年我国规模以上开展产品或工艺创新活动的</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万家企业中，将高等学校作为合作对象的企业占</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20.3%</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，将研究机构作为合作对象的企业占</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12.1%</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年，规模以上工业企业对研究机构和高等学校的外部研发经费支出合计为</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342.6</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亿元，比</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2012</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年增长</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35.7%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p>
        </p:txBody>
      </p:sp>
      <p:pic>
        <p:nvPicPr>
          <p:cNvPr id="6" name="图片 5"/>
          <p:cNvPicPr>
            <a:picLocks noChangeAspect="1"/>
          </p:cNvPicPr>
          <p:nvPr/>
        </p:nvPicPr>
        <p:blipFill>
          <a:blip r:embed="rId2"/>
          <a:stretch>
            <a:fillRect/>
          </a:stretch>
        </p:blipFill>
        <p:spPr>
          <a:xfrm>
            <a:off x="7950985" y="2856255"/>
            <a:ext cx="4152890" cy="278373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2" grpId="0"/>
      <p:bldP spid="2" grpId="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科技技术成果</a:t>
            </a:r>
          </a:p>
        </p:txBody>
      </p:sp>
      <p:sp>
        <p:nvSpPr>
          <p:cNvPr id="2" name="文本框 1"/>
          <p:cNvSpPr txBox="1"/>
          <p:nvPr/>
        </p:nvSpPr>
        <p:spPr>
          <a:xfrm>
            <a:off x="46674" y="944028"/>
            <a:ext cx="8197978" cy="529375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8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四、科技创新支撑作用显著增强，引领高质量发展</a:t>
            </a:r>
            <a:endParaRPr kumimoji="0" lang="zh-CN" altLang="zh-CN"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（一）科技创新提供专业服务。</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改革开放以来，随着科技不断进步，我国在质检、气象、地震、海洋和测绘等领域提供的专业技术服务不断完善，水平逐渐提高。截至</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年底，全国共有产品检测实验室</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35000</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个；共有产品质量、体系认证机构</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401</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个，已累计完成对</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140250</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个企业的产品认证。</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2016</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年，中央气象台和省级气象台共发布气象预警信号</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8551</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次，警报</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6069</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次。截至</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年底，全国共有地震台站</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1668</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个，区域地震台网</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32</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个；共有海洋观测站（点）</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124</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个；测绘部门公开出版地图</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1513</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种；全国共有各类科技馆近</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600</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个，每年为</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5000</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余万人次提供科普服务。</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（二）科技创新保障重大工程。</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改革开放以来，我国重大产品、重大技术装备的自主开发能力和系统成套水平明显提高，有力地支撑了三峡工程、青藏铁路、西气东输、南水北调、奥运会、世博会等重大工程建设和举国盛事。科技创新在调整经济结构、提高质量效益、解决</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三农</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问题、促进社会发展和改善民生方面发挥了先导作用，在应对节能减排、气候变化、应急救灾、传染病防治等重大问题方面发挥了重要的支撑引领作用。据测算，我国科技进步贡献率已从</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2005</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年的</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43.2%</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提升至</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2017</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年的</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57.5%</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，由要素驱动转为创新驱动的经济发展新格局正在稳步推进。</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（三）科技创新推动对外交往。</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改革开放伊始，我国就先后与法国、英国、美国等西方国家签订了政府间科技合作协定，科技在一定意义上成为国家对外开放的最前沿。经过</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40</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年的快速发展，我国科技领域国际交流合作的广度和深度进一步拓展，目前与我国建立科技合作关系的国家达</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158</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个，签署政府间合作协议</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112</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个。引进来和走出去相结合以及</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一带一路</a:t>
            </a:r>
            <a:r>
              <a:rPr kumimoji="0" lang="en-US"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r>
              <a:rPr kumimoji="0" lang="zh-CN" altLang="zh-CN" sz="16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科技创新行动计划的启动，使各个领域的技术引进和技术外溢成为常态，科技外交成为国家总体外交战略的重要组成。</a:t>
            </a:r>
          </a:p>
        </p:txBody>
      </p:sp>
      <p:pic>
        <p:nvPicPr>
          <p:cNvPr id="6" name="图片 5"/>
          <p:cNvPicPr>
            <a:picLocks noChangeAspect="1"/>
          </p:cNvPicPr>
          <p:nvPr/>
        </p:nvPicPr>
        <p:blipFill>
          <a:blip r:embed="rId2"/>
          <a:stretch>
            <a:fillRect/>
          </a:stretch>
        </p:blipFill>
        <p:spPr>
          <a:xfrm>
            <a:off x="8157019" y="2627455"/>
            <a:ext cx="3988307" cy="266089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2" grpId="0"/>
      <p:bldP spid="2" grpId="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矩形 53"/>
          <p:cNvSpPr/>
          <p:nvPr/>
        </p:nvSpPr>
        <p:spPr>
          <a:xfrm>
            <a:off x="5040630" y="3707130"/>
            <a:ext cx="6820535" cy="645160"/>
          </a:xfrm>
          <a:prstGeom prst="rect">
            <a:avLst/>
          </a:prstGeom>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Tx/>
              <a:buNone/>
              <a:defRPr/>
            </a:pPr>
            <a:r>
              <a:rPr kumimoji="0" lang="zh-CN" altLang="en-US" sz="4000" b="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微软雅黑" panose="020B0503020204020204" pitchFamily="34" charset="-122"/>
                <a:ea typeface="微软雅黑" panose="020B0503020204020204" pitchFamily="34" charset="-122"/>
                <a:cs typeface="+mn-cs"/>
              </a:rPr>
              <a:t>理论创新和实践创新的关系</a:t>
            </a:r>
          </a:p>
        </p:txBody>
      </p:sp>
      <p:cxnSp>
        <p:nvCxnSpPr>
          <p:cNvPr id="56" name="直接箭头连接符 55"/>
          <p:cNvCxnSpPr/>
          <p:nvPr/>
        </p:nvCxnSpPr>
        <p:spPr>
          <a:xfrm>
            <a:off x="5266000" y="4547445"/>
            <a:ext cx="5969051"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5266000" y="4864219"/>
            <a:ext cx="1632585" cy="398780"/>
          </a:xfrm>
          <a:prstGeom prst="rect">
            <a:avLst/>
          </a:prstGeom>
        </p:spPr>
        <p:txBody>
          <a:bodyPr wrap="none">
            <a:spAutoFit/>
          </a:bodyPr>
          <a:lstStyle/>
          <a:p>
            <a:pPr marL="179705" indent="-179705">
              <a:spcBef>
                <a:spcPct val="20000"/>
              </a:spcBef>
              <a:buFont typeface="Arial" panose="020B0604020202020204" pitchFamily="34" charset="0"/>
              <a:buChar char="•"/>
            </a:pPr>
            <a:r>
              <a:rPr lang="zh-CN" altLang="en-US" sz="2000" i="1" kern="0" dirty="0">
                <a:solidFill>
                  <a:prstClr val="black">
                    <a:lumMod val="95000"/>
                    <a:lumOff val="5000"/>
                  </a:prstClr>
                </a:solidFill>
                <a:latin typeface="微软雅黑" panose="020B0503020204020204" pitchFamily="34" charset="-122"/>
                <a:ea typeface="微软雅黑" panose="020B0503020204020204" pitchFamily="34" charset="-122"/>
              </a:rPr>
              <a:t>理论的作用</a:t>
            </a:r>
          </a:p>
        </p:txBody>
      </p:sp>
      <p:sp>
        <p:nvSpPr>
          <p:cNvPr id="7" name="矩形 6"/>
          <p:cNvSpPr/>
          <p:nvPr/>
        </p:nvSpPr>
        <p:spPr>
          <a:xfrm>
            <a:off x="7362070" y="4864219"/>
            <a:ext cx="1886585" cy="398780"/>
          </a:xfrm>
          <a:prstGeom prst="rect">
            <a:avLst/>
          </a:prstGeom>
        </p:spPr>
        <p:txBody>
          <a:bodyPr wrap="none">
            <a:spAutoFit/>
          </a:bodyPr>
          <a:lstStyle/>
          <a:p>
            <a:pPr marL="179705" indent="-179705">
              <a:spcBef>
                <a:spcPct val="20000"/>
              </a:spcBef>
              <a:buFont typeface="Arial" panose="020B0604020202020204" pitchFamily="34" charset="0"/>
              <a:buChar char="•"/>
            </a:pPr>
            <a:r>
              <a:rPr lang="zh-CN" altLang="en-US" sz="2000" i="1" kern="0" dirty="0">
                <a:solidFill>
                  <a:prstClr val="black">
                    <a:lumMod val="95000"/>
                    <a:lumOff val="5000"/>
                  </a:prstClr>
                </a:solidFill>
                <a:latin typeface="微软雅黑" panose="020B0503020204020204" pitchFamily="34" charset="-122"/>
                <a:ea typeface="微软雅黑" panose="020B0503020204020204" pitchFamily="34" charset="-122"/>
              </a:rPr>
              <a:t>理论对于实践</a:t>
            </a:r>
          </a:p>
        </p:txBody>
      </p:sp>
      <p:sp>
        <p:nvSpPr>
          <p:cNvPr id="8" name="矩形 7"/>
          <p:cNvSpPr/>
          <p:nvPr/>
        </p:nvSpPr>
        <p:spPr>
          <a:xfrm>
            <a:off x="9486080" y="4864219"/>
            <a:ext cx="1886585" cy="398780"/>
          </a:xfrm>
          <a:prstGeom prst="rect">
            <a:avLst/>
          </a:prstGeom>
        </p:spPr>
        <p:txBody>
          <a:bodyPr wrap="none">
            <a:spAutoFit/>
          </a:bodyPr>
          <a:lstStyle/>
          <a:p>
            <a:pPr marL="179705" lvl="0" indent="-179705">
              <a:spcBef>
                <a:spcPct val="20000"/>
              </a:spcBef>
              <a:buFont typeface="Arial" panose="020B0604020202020204" pitchFamily="34" charset="0"/>
              <a:buChar char="•"/>
              <a:defRPr/>
            </a:pPr>
            <a:r>
              <a:rPr lang="zh-CN" altLang="en-US" sz="2000" i="1" kern="0" dirty="0">
                <a:solidFill>
                  <a:prstClr val="black">
                    <a:lumMod val="95000"/>
                    <a:lumOff val="5000"/>
                  </a:prstClr>
                </a:solidFill>
                <a:latin typeface="微软雅黑" panose="020B0503020204020204" pitchFamily="34" charset="-122"/>
                <a:ea typeface="微软雅黑" panose="020B0503020204020204" pitchFamily="34" charset="-122"/>
              </a:rPr>
              <a:t>实践对于理论</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îŝľiḓe"/>
          <p:cNvGrpSpPr/>
          <p:nvPr/>
        </p:nvGrpSpPr>
        <p:grpSpPr>
          <a:xfrm>
            <a:off x="4271178" y="3138611"/>
            <a:ext cx="3619500" cy="2097162"/>
            <a:chOff x="3913069" y="2164197"/>
            <a:chExt cx="4365862" cy="2529609"/>
          </a:xfrm>
        </p:grpSpPr>
        <p:sp>
          <p:nvSpPr>
            <p:cNvPr id="13" name="îṩḷïḍé"/>
            <p:cNvSpPr/>
            <p:nvPr/>
          </p:nvSpPr>
          <p:spPr>
            <a:xfrm>
              <a:off x="6234188" y="2164197"/>
              <a:ext cx="2044743" cy="2529609"/>
            </a:xfrm>
            <a:custGeom>
              <a:avLst/>
              <a:gdLst>
                <a:gd name="connsiteX0" fmla="*/ 0 w 2044743"/>
                <a:gd name="connsiteY0" fmla="*/ 0 h 2529609"/>
                <a:gd name="connsiteX1" fmla="*/ 1428764 w 2044743"/>
                <a:gd name="connsiteY1" fmla="*/ 0 h 2529609"/>
                <a:gd name="connsiteX2" fmla="*/ 2044743 w 2044743"/>
                <a:gd name="connsiteY2" fmla="*/ 1264805 h 2529609"/>
                <a:gd name="connsiteX3" fmla="*/ 1428764 w 2044743"/>
                <a:gd name="connsiteY3" fmla="*/ 2529609 h 2529609"/>
                <a:gd name="connsiteX4" fmla="*/ 0 w 2044743"/>
                <a:gd name="connsiteY4" fmla="*/ 2529609 h 2529609"/>
                <a:gd name="connsiteX5" fmla="*/ 0 w 2044743"/>
                <a:gd name="connsiteY5" fmla="*/ 0 h 2529609"/>
                <a:gd name="connsiteX6" fmla="*/ 1741055 w 2044743"/>
                <a:gd name="connsiteY6" fmla="*/ 1158586 h 2529609"/>
                <a:gd name="connsiteX7" fmla="*/ 1634837 w 2044743"/>
                <a:gd name="connsiteY7" fmla="*/ 1264804 h 2529609"/>
                <a:gd name="connsiteX8" fmla="*/ 1741055 w 2044743"/>
                <a:gd name="connsiteY8" fmla="*/ 1371022 h 2529609"/>
                <a:gd name="connsiteX9" fmla="*/ 1847273 w 2044743"/>
                <a:gd name="connsiteY9" fmla="*/ 1264804 h 2529609"/>
                <a:gd name="connsiteX10" fmla="*/ 1741055 w 2044743"/>
                <a:gd name="connsiteY10" fmla="*/ 1158586 h 25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4743" h="2529609">
                  <a:moveTo>
                    <a:pt x="0" y="0"/>
                  </a:moveTo>
                  <a:lnTo>
                    <a:pt x="1428764" y="0"/>
                  </a:lnTo>
                  <a:lnTo>
                    <a:pt x="2044743" y="1264805"/>
                  </a:lnTo>
                  <a:lnTo>
                    <a:pt x="1428764" y="2529609"/>
                  </a:lnTo>
                  <a:lnTo>
                    <a:pt x="0" y="2529609"/>
                  </a:lnTo>
                  <a:lnTo>
                    <a:pt x="0" y="0"/>
                  </a:lnTo>
                  <a:close/>
                  <a:moveTo>
                    <a:pt x="1741055" y="1158586"/>
                  </a:moveTo>
                  <a:cubicBezTo>
                    <a:pt x="1682392" y="1158586"/>
                    <a:pt x="1634837" y="1206141"/>
                    <a:pt x="1634837" y="1264804"/>
                  </a:cubicBezTo>
                  <a:cubicBezTo>
                    <a:pt x="1634837" y="1323467"/>
                    <a:pt x="1682392" y="1371022"/>
                    <a:pt x="1741055" y="1371022"/>
                  </a:cubicBezTo>
                  <a:cubicBezTo>
                    <a:pt x="1799718" y="1371022"/>
                    <a:pt x="1847273" y="1323467"/>
                    <a:pt x="1847273" y="1264804"/>
                  </a:cubicBezTo>
                  <a:cubicBezTo>
                    <a:pt x="1847273" y="1206141"/>
                    <a:pt x="1799718" y="1158586"/>
                    <a:pt x="1741055" y="1158586"/>
                  </a:cubicBezTo>
                  <a:close/>
                </a:path>
              </a:pathLst>
            </a:custGeom>
            <a:solidFill>
              <a:srgbClr val="4D9BD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prstClr val="white"/>
                </a:solidFill>
                <a:effectLst/>
                <a:uLnTx/>
                <a:uFillTx/>
                <a:latin typeface="等线" panose="02010600030101010101" charset="-122"/>
                <a:ea typeface="+mn-ea"/>
                <a:cs typeface="+mn-cs"/>
              </a:endParaRPr>
            </a:p>
          </p:txBody>
        </p:sp>
        <p:sp>
          <p:nvSpPr>
            <p:cNvPr id="14" name="iś1îḋe"/>
            <p:cNvSpPr/>
            <p:nvPr/>
          </p:nvSpPr>
          <p:spPr>
            <a:xfrm flipH="1">
              <a:off x="3913069" y="2164197"/>
              <a:ext cx="2044743" cy="2529609"/>
            </a:xfrm>
            <a:custGeom>
              <a:avLst/>
              <a:gdLst>
                <a:gd name="connsiteX0" fmla="*/ 0 w 2044743"/>
                <a:gd name="connsiteY0" fmla="*/ 0 h 2529609"/>
                <a:gd name="connsiteX1" fmla="*/ 1428764 w 2044743"/>
                <a:gd name="connsiteY1" fmla="*/ 0 h 2529609"/>
                <a:gd name="connsiteX2" fmla="*/ 2044743 w 2044743"/>
                <a:gd name="connsiteY2" fmla="*/ 1264805 h 2529609"/>
                <a:gd name="connsiteX3" fmla="*/ 1428764 w 2044743"/>
                <a:gd name="connsiteY3" fmla="*/ 2529609 h 2529609"/>
                <a:gd name="connsiteX4" fmla="*/ 0 w 2044743"/>
                <a:gd name="connsiteY4" fmla="*/ 2529609 h 2529609"/>
                <a:gd name="connsiteX5" fmla="*/ 0 w 2044743"/>
                <a:gd name="connsiteY5" fmla="*/ 0 h 2529609"/>
                <a:gd name="connsiteX6" fmla="*/ 1741055 w 2044743"/>
                <a:gd name="connsiteY6" fmla="*/ 1158586 h 2529609"/>
                <a:gd name="connsiteX7" fmla="*/ 1634837 w 2044743"/>
                <a:gd name="connsiteY7" fmla="*/ 1264804 h 2529609"/>
                <a:gd name="connsiteX8" fmla="*/ 1741055 w 2044743"/>
                <a:gd name="connsiteY8" fmla="*/ 1371022 h 2529609"/>
                <a:gd name="connsiteX9" fmla="*/ 1847273 w 2044743"/>
                <a:gd name="connsiteY9" fmla="*/ 1264804 h 2529609"/>
                <a:gd name="connsiteX10" fmla="*/ 1741055 w 2044743"/>
                <a:gd name="connsiteY10" fmla="*/ 1158586 h 25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4743" h="2529609">
                  <a:moveTo>
                    <a:pt x="0" y="0"/>
                  </a:moveTo>
                  <a:lnTo>
                    <a:pt x="1428764" y="0"/>
                  </a:lnTo>
                  <a:lnTo>
                    <a:pt x="2044743" y="1264805"/>
                  </a:lnTo>
                  <a:lnTo>
                    <a:pt x="1428764" y="2529609"/>
                  </a:lnTo>
                  <a:lnTo>
                    <a:pt x="0" y="2529609"/>
                  </a:lnTo>
                  <a:lnTo>
                    <a:pt x="0" y="0"/>
                  </a:lnTo>
                  <a:close/>
                  <a:moveTo>
                    <a:pt x="1741055" y="1158586"/>
                  </a:moveTo>
                  <a:cubicBezTo>
                    <a:pt x="1682392" y="1158586"/>
                    <a:pt x="1634837" y="1206141"/>
                    <a:pt x="1634837" y="1264804"/>
                  </a:cubicBezTo>
                  <a:cubicBezTo>
                    <a:pt x="1634837" y="1323467"/>
                    <a:pt x="1682392" y="1371022"/>
                    <a:pt x="1741055" y="1371022"/>
                  </a:cubicBezTo>
                  <a:cubicBezTo>
                    <a:pt x="1799718" y="1371022"/>
                    <a:pt x="1847273" y="1323467"/>
                    <a:pt x="1847273" y="1264804"/>
                  </a:cubicBezTo>
                  <a:cubicBezTo>
                    <a:pt x="1847273" y="1206141"/>
                    <a:pt x="1799718" y="1158586"/>
                    <a:pt x="1741055" y="1158586"/>
                  </a:cubicBezTo>
                  <a:close/>
                </a:path>
              </a:pathLst>
            </a:custGeom>
            <a:solidFill>
              <a:srgbClr val="00539E"/>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prstClr val="white"/>
                </a:solidFill>
                <a:effectLst/>
                <a:uLnTx/>
                <a:uFillTx/>
                <a:latin typeface="等线" panose="02010600030101010101" charset="-122"/>
                <a:ea typeface="+mn-ea"/>
                <a:cs typeface="+mn-cs"/>
              </a:endParaRPr>
            </a:p>
          </p:txBody>
        </p:sp>
        <p:sp>
          <p:nvSpPr>
            <p:cNvPr id="15" name="îŝḻïḓè"/>
            <p:cNvSpPr/>
            <p:nvPr/>
          </p:nvSpPr>
          <p:spPr bwMode="auto">
            <a:xfrm>
              <a:off x="6716291" y="2972064"/>
              <a:ext cx="705843" cy="770997"/>
            </a:xfrm>
            <a:custGeom>
              <a:avLst/>
              <a:gdLst>
                <a:gd name="connsiteX0" fmla="*/ 96838 w 309563"/>
                <a:gd name="connsiteY0" fmla="*/ 300038 h 338138"/>
                <a:gd name="connsiteX1" fmla="*/ 85725 w 309563"/>
                <a:gd name="connsiteY1" fmla="*/ 310357 h 338138"/>
                <a:gd name="connsiteX2" fmla="*/ 96838 w 309563"/>
                <a:gd name="connsiteY2" fmla="*/ 320676 h 338138"/>
                <a:gd name="connsiteX3" fmla="*/ 107951 w 309563"/>
                <a:gd name="connsiteY3" fmla="*/ 310357 h 338138"/>
                <a:gd name="connsiteX4" fmla="*/ 96838 w 309563"/>
                <a:gd name="connsiteY4" fmla="*/ 300038 h 338138"/>
                <a:gd name="connsiteX5" fmla="*/ 206375 w 309563"/>
                <a:gd name="connsiteY5" fmla="*/ 68263 h 338138"/>
                <a:gd name="connsiteX6" fmla="*/ 206375 w 309563"/>
                <a:gd name="connsiteY6" fmla="*/ 112713 h 338138"/>
                <a:gd name="connsiteX7" fmla="*/ 214312 w 309563"/>
                <a:gd name="connsiteY7" fmla="*/ 112713 h 338138"/>
                <a:gd name="connsiteX8" fmla="*/ 214312 w 309563"/>
                <a:gd name="connsiteY8" fmla="*/ 85726 h 338138"/>
                <a:gd name="connsiteX9" fmla="*/ 225425 w 309563"/>
                <a:gd name="connsiteY9" fmla="*/ 107951 h 338138"/>
                <a:gd name="connsiteX10" fmla="*/ 230188 w 309563"/>
                <a:gd name="connsiteY10" fmla="*/ 107951 h 338138"/>
                <a:gd name="connsiteX11" fmla="*/ 241300 w 309563"/>
                <a:gd name="connsiteY11" fmla="*/ 85726 h 338138"/>
                <a:gd name="connsiteX12" fmla="*/ 241300 w 309563"/>
                <a:gd name="connsiteY12" fmla="*/ 112713 h 338138"/>
                <a:gd name="connsiteX13" fmla="*/ 249238 w 309563"/>
                <a:gd name="connsiteY13" fmla="*/ 112713 h 338138"/>
                <a:gd name="connsiteX14" fmla="*/ 249238 w 309563"/>
                <a:gd name="connsiteY14" fmla="*/ 103562 h 338138"/>
                <a:gd name="connsiteX15" fmla="*/ 251925 w 309563"/>
                <a:gd name="connsiteY15" fmla="*/ 106176 h 338138"/>
                <a:gd name="connsiteX16" fmla="*/ 266701 w 309563"/>
                <a:gd name="connsiteY16" fmla="*/ 112713 h 338138"/>
                <a:gd name="connsiteX17" fmla="*/ 284163 w 309563"/>
                <a:gd name="connsiteY17" fmla="*/ 99640 h 338138"/>
                <a:gd name="connsiteX18" fmla="*/ 269387 w 309563"/>
                <a:gd name="connsiteY18" fmla="*/ 85259 h 338138"/>
                <a:gd name="connsiteX19" fmla="*/ 261328 w 309563"/>
                <a:gd name="connsiteY19" fmla="*/ 80029 h 338138"/>
                <a:gd name="connsiteX20" fmla="*/ 268044 w 309563"/>
                <a:gd name="connsiteY20" fmla="*/ 76107 h 338138"/>
                <a:gd name="connsiteX21" fmla="*/ 276104 w 309563"/>
                <a:gd name="connsiteY21" fmla="*/ 77415 h 338138"/>
                <a:gd name="connsiteX22" fmla="*/ 278790 w 309563"/>
                <a:gd name="connsiteY22" fmla="*/ 80029 h 338138"/>
                <a:gd name="connsiteX23" fmla="*/ 284163 w 309563"/>
                <a:gd name="connsiteY23" fmla="*/ 73493 h 338138"/>
                <a:gd name="connsiteX24" fmla="*/ 280133 w 309563"/>
                <a:gd name="connsiteY24" fmla="*/ 70878 h 338138"/>
                <a:gd name="connsiteX25" fmla="*/ 268044 w 309563"/>
                <a:gd name="connsiteY25" fmla="*/ 68263 h 338138"/>
                <a:gd name="connsiteX26" fmla="*/ 251925 w 309563"/>
                <a:gd name="connsiteY26" fmla="*/ 80029 h 338138"/>
                <a:gd name="connsiteX27" fmla="*/ 266701 w 309563"/>
                <a:gd name="connsiteY27" fmla="*/ 93103 h 338138"/>
                <a:gd name="connsiteX28" fmla="*/ 276104 w 309563"/>
                <a:gd name="connsiteY28" fmla="*/ 99640 h 338138"/>
                <a:gd name="connsiteX29" fmla="*/ 266701 w 309563"/>
                <a:gd name="connsiteY29" fmla="*/ 103562 h 338138"/>
                <a:gd name="connsiteX30" fmla="*/ 257298 w 309563"/>
                <a:gd name="connsiteY30" fmla="*/ 100947 h 338138"/>
                <a:gd name="connsiteX31" fmla="*/ 254611 w 309563"/>
                <a:gd name="connsiteY31" fmla="*/ 97025 h 338138"/>
                <a:gd name="connsiteX32" fmla="*/ 249238 w 309563"/>
                <a:gd name="connsiteY32" fmla="*/ 103562 h 338138"/>
                <a:gd name="connsiteX33" fmla="*/ 249238 w 309563"/>
                <a:gd name="connsiteY33" fmla="*/ 68263 h 338138"/>
                <a:gd name="connsiteX34" fmla="*/ 241300 w 309563"/>
                <a:gd name="connsiteY34" fmla="*/ 68263 h 338138"/>
                <a:gd name="connsiteX35" fmla="*/ 227012 w 309563"/>
                <a:gd name="connsiteY35" fmla="*/ 93663 h 338138"/>
                <a:gd name="connsiteX36" fmla="*/ 214312 w 309563"/>
                <a:gd name="connsiteY36" fmla="*/ 68263 h 338138"/>
                <a:gd name="connsiteX37" fmla="*/ 157163 w 309563"/>
                <a:gd name="connsiteY37" fmla="*/ 68263 h 338138"/>
                <a:gd name="connsiteX38" fmla="*/ 157163 w 309563"/>
                <a:gd name="connsiteY38" fmla="*/ 112713 h 338138"/>
                <a:gd name="connsiteX39" fmla="*/ 165100 w 309563"/>
                <a:gd name="connsiteY39" fmla="*/ 112713 h 338138"/>
                <a:gd name="connsiteX40" fmla="*/ 165100 w 309563"/>
                <a:gd name="connsiteY40" fmla="*/ 85726 h 338138"/>
                <a:gd name="connsiteX41" fmla="*/ 176213 w 309563"/>
                <a:gd name="connsiteY41" fmla="*/ 107951 h 338138"/>
                <a:gd name="connsiteX42" fmla="*/ 180976 w 309563"/>
                <a:gd name="connsiteY42" fmla="*/ 107951 h 338138"/>
                <a:gd name="connsiteX43" fmla="*/ 192088 w 309563"/>
                <a:gd name="connsiteY43" fmla="*/ 85726 h 338138"/>
                <a:gd name="connsiteX44" fmla="*/ 192088 w 309563"/>
                <a:gd name="connsiteY44" fmla="*/ 112713 h 338138"/>
                <a:gd name="connsiteX45" fmla="*/ 200026 w 309563"/>
                <a:gd name="connsiteY45" fmla="*/ 112713 h 338138"/>
                <a:gd name="connsiteX46" fmla="*/ 200026 w 309563"/>
                <a:gd name="connsiteY46" fmla="*/ 68263 h 338138"/>
                <a:gd name="connsiteX47" fmla="*/ 192088 w 309563"/>
                <a:gd name="connsiteY47" fmla="*/ 68263 h 338138"/>
                <a:gd name="connsiteX48" fmla="*/ 179388 w 309563"/>
                <a:gd name="connsiteY48" fmla="*/ 93663 h 338138"/>
                <a:gd name="connsiteX49" fmla="*/ 163513 w 309563"/>
                <a:gd name="connsiteY49" fmla="*/ 68263 h 338138"/>
                <a:gd name="connsiteX50" fmla="*/ 221456 w 309563"/>
                <a:gd name="connsiteY50" fmla="*/ 20638 h 338138"/>
                <a:gd name="connsiteX51" fmla="*/ 309563 w 309563"/>
                <a:gd name="connsiteY51" fmla="*/ 89928 h 338138"/>
                <a:gd name="connsiteX52" fmla="*/ 221456 w 309563"/>
                <a:gd name="connsiteY52" fmla="*/ 160525 h 338138"/>
                <a:gd name="connsiteX53" fmla="*/ 216196 w 309563"/>
                <a:gd name="connsiteY53" fmla="*/ 160525 h 338138"/>
                <a:gd name="connsiteX54" fmla="*/ 159650 w 309563"/>
                <a:gd name="connsiteY54" fmla="*/ 176213 h 338138"/>
                <a:gd name="connsiteX55" fmla="*/ 153075 w 309563"/>
                <a:gd name="connsiteY55" fmla="*/ 174906 h 338138"/>
                <a:gd name="connsiteX56" fmla="*/ 150445 w 309563"/>
                <a:gd name="connsiteY56" fmla="*/ 172291 h 338138"/>
                <a:gd name="connsiteX57" fmla="*/ 151760 w 309563"/>
                <a:gd name="connsiteY57" fmla="*/ 168369 h 338138"/>
                <a:gd name="connsiteX58" fmla="*/ 167540 w 309563"/>
                <a:gd name="connsiteY58" fmla="*/ 146144 h 338138"/>
                <a:gd name="connsiteX59" fmla="*/ 133350 w 309563"/>
                <a:gd name="connsiteY59" fmla="*/ 89928 h 338138"/>
                <a:gd name="connsiteX60" fmla="*/ 221456 w 309563"/>
                <a:gd name="connsiteY60" fmla="*/ 20638 h 338138"/>
                <a:gd name="connsiteX61" fmla="*/ 66675 w 309563"/>
                <a:gd name="connsiteY61" fmla="*/ 19050 h 338138"/>
                <a:gd name="connsiteX62" fmla="*/ 66675 w 309563"/>
                <a:gd name="connsiteY62" fmla="*/ 30163 h 338138"/>
                <a:gd name="connsiteX63" fmla="*/ 127000 w 309563"/>
                <a:gd name="connsiteY63" fmla="*/ 30163 h 338138"/>
                <a:gd name="connsiteX64" fmla="*/ 127000 w 309563"/>
                <a:gd name="connsiteY64" fmla="*/ 19050 h 338138"/>
                <a:gd name="connsiteX65" fmla="*/ 26531 w 309563"/>
                <a:gd name="connsiteY65" fmla="*/ 0 h 338138"/>
                <a:gd name="connsiteX66" fmla="*/ 45102 w 309563"/>
                <a:gd name="connsiteY66" fmla="*/ 0 h 338138"/>
                <a:gd name="connsiteX67" fmla="*/ 50408 w 309563"/>
                <a:gd name="connsiteY67" fmla="*/ 5283 h 338138"/>
                <a:gd name="connsiteX68" fmla="*/ 184389 w 309563"/>
                <a:gd name="connsiteY68" fmla="*/ 5283 h 338138"/>
                <a:gd name="connsiteX69" fmla="*/ 193675 w 309563"/>
                <a:gd name="connsiteY69" fmla="*/ 13208 h 338138"/>
                <a:gd name="connsiteX70" fmla="*/ 148572 w 309563"/>
                <a:gd name="connsiteY70" fmla="*/ 33021 h 338138"/>
                <a:gd name="connsiteX71" fmla="*/ 135307 w 309563"/>
                <a:gd name="connsiteY71" fmla="*/ 44909 h 338138"/>
                <a:gd name="connsiteX72" fmla="*/ 30510 w 309563"/>
                <a:gd name="connsiteY72" fmla="*/ 44909 h 338138"/>
                <a:gd name="connsiteX73" fmla="*/ 30510 w 309563"/>
                <a:gd name="connsiteY73" fmla="*/ 283983 h 338138"/>
                <a:gd name="connsiteX74" fmla="*/ 163164 w 309563"/>
                <a:gd name="connsiteY74" fmla="*/ 283983 h 338138"/>
                <a:gd name="connsiteX75" fmla="*/ 163164 w 309563"/>
                <a:gd name="connsiteY75" fmla="*/ 187561 h 338138"/>
                <a:gd name="connsiteX76" fmla="*/ 193675 w 309563"/>
                <a:gd name="connsiteY76" fmla="*/ 180957 h 338138"/>
                <a:gd name="connsiteX77" fmla="*/ 193675 w 309563"/>
                <a:gd name="connsiteY77" fmla="*/ 328892 h 338138"/>
                <a:gd name="connsiteX78" fmla="*/ 184389 w 309563"/>
                <a:gd name="connsiteY78" fmla="*/ 338138 h 338138"/>
                <a:gd name="connsiteX79" fmla="*/ 9286 w 309563"/>
                <a:gd name="connsiteY79" fmla="*/ 338138 h 338138"/>
                <a:gd name="connsiteX80" fmla="*/ 0 w 309563"/>
                <a:gd name="connsiteY80" fmla="*/ 328892 h 338138"/>
                <a:gd name="connsiteX81" fmla="*/ 0 w 309563"/>
                <a:gd name="connsiteY81" fmla="*/ 14529 h 338138"/>
                <a:gd name="connsiteX82" fmla="*/ 9286 w 309563"/>
                <a:gd name="connsiteY82" fmla="*/ 5283 h 338138"/>
                <a:gd name="connsiteX83" fmla="*/ 21224 w 309563"/>
                <a:gd name="connsiteY83" fmla="*/ 5283 h 338138"/>
                <a:gd name="connsiteX84" fmla="*/ 26531 w 309563"/>
                <a:gd name="connsiteY8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09563" h="338138">
                  <a:moveTo>
                    <a:pt x="96838" y="300038"/>
                  </a:moveTo>
                  <a:cubicBezTo>
                    <a:pt x="90700" y="300038"/>
                    <a:pt x="85725" y="304658"/>
                    <a:pt x="85725" y="310357"/>
                  </a:cubicBezTo>
                  <a:cubicBezTo>
                    <a:pt x="85725" y="316056"/>
                    <a:pt x="90700" y="320676"/>
                    <a:pt x="96838" y="320676"/>
                  </a:cubicBezTo>
                  <a:cubicBezTo>
                    <a:pt x="102976" y="320676"/>
                    <a:pt x="107951" y="316056"/>
                    <a:pt x="107951" y="310357"/>
                  </a:cubicBezTo>
                  <a:cubicBezTo>
                    <a:pt x="107951" y="304658"/>
                    <a:pt x="102976" y="300038"/>
                    <a:pt x="96838" y="300038"/>
                  </a:cubicBezTo>
                  <a:close/>
                  <a:moveTo>
                    <a:pt x="206375" y="68263"/>
                  </a:moveTo>
                  <a:lnTo>
                    <a:pt x="206375" y="112713"/>
                  </a:lnTo>
                  <a:lnTo>
                    <a:pt x="214312" y="112713"/>
                  </a:lnTo>
                  <a:lnTo>
                    <a:pt x="214312" y="85726"/>
                  </a:lnTo>
                  <a:lnTo>
                    <a:pt x="225425" y="107951"/>
                  </a:lnTo>
                  <a:lnTo>
                    <a:pt x="230188" y="107951"/>
                  </a:lnTo>
                  <a:lnTo>
                    <a:pt x="241300" y="85726"/>
                  </a:lnTo>
                  <a:lnTo>
                    <a:pt x="241300" y="112713"/>
                  </a:lnTo>
                  <a:lnTo>
                    <a:pt x="249238" y="112713"/>
                  </a:lnTo>
                  <a:lnTo>
                    <a:pt x="249238" y="103562"/>
                  </a:lnTo>
                  <a:cubicBezTo>
                    <a:pt x="249238" y="103562"/>
                    <a:pt x="249238" y="103562"/>
                    <a:pt x="251925" y="106176"/>
                  </a:cubicBezTo>
                  <a:cubicBezTo>
                    <a:pt x="255955" y="110099"/>
                    <a:pt x="261328" y="112713"/>
                    <a:pt x="266701" y="112713"/>
                  </a:cubicBezTo>
                  <a:cubicBezTo>
                    <a:pt x="277447" y="112713"/>
                    <a:pt x="284163" y="107484"/>
                    <a:pt x="284163" y="99640"/>
                  </a:cubicBezTo>
                  <a:cubicBezTo>
                    <a:pt x="284163" y="90488"/>
                    <a:pt x="276104" y="87874"/>
                    <a:pt x="269387" y="85259"/>
                  </a:cubicBezTo>
                  <a:cubicBezTo>
                    <a:pt x="262671" y="83951"/>
                    <a:pt x="261328" y="82644"/>
                    <a:pt x="261328" y="80029"/>
                  </a:cubicBezTo>
                  <a:cubicBezTo>
                    <a:pt x="261328" y="77415"/>
                    <a:pt x="265357" y="76107"/>
                    <a:pt x="268044" y="76107"/>
                  </a:cubicBezTo>
                  <a:cubicBezTo>
                    <a:pt x="270731" y="76107"/>
                    <a:pt x="274760" y="76107"/>
                    <a:pt x="276104" y="77415"/>
                  </a:cubicBezTo>
                  <a:cubicBezTo>
                    <a:pt x="276104" y="77415"/>
                    <a:pt x="276104" y="77415"/>
                    <a:pt x="278790" y="80029"/>
                  </a:cubicBezTo>
                  <a:cubicBezTo>
                    <a:pt x="278790" y="80029"/>
                    <a:pt x="278790" y="80029"/>
                    <a:pt x="284163" y="73493"/>
                  </a:cubicBezTo>
                  <a:cubicBezTo>
                    <a:pt x="284163" y="73493"/>
                    <a:pt x="284163" y="73493"/>
                    <a:pt x="280133" y="70878"/>
                  </a:cubicBezTo>
                  <a:cubicBezTo>
                    <a:pt x="277447" y="69571"/>
                    <a:pt x="273417" y="68263"/>
                    <a:pt x="268044" y="68263"/>
                  </a:cubicBezTo>
                  <a:cubicBezTo>
                    <a:pt x="258641" y="68263"/>
                    <a:pt x="251925" y="72185"/>
                    <a:pt x="251925" y="80029"/>
                  </a:cubicBezTo>
                  <a:cubicBezTo>
                    <a:pt x="251925" y="89181"/>
                    <a:pt x="261328" y="91796"/>
                    <a:pt x="266701" y="93103"/>
                  </a:cubicBezTo>
                  <a:cubicBezTo>
                    <a:pt x="273417" y="95718"/>
                    <a:pt x="276104" y="97025"/>
                    <a:pt x="276104" y="99640"/>
                  </a:cubicBezTo>
                  <a:cubicBezTo>
                    <a:pt x="276104" y="103562"/>
                    <a:pt x="270731" y="103562"/>
                    <a:pt x="266701" y="103562"/>
                  </a:cubicBezTo>
                  <a:cubicBezTo>
                    <a:pt x="264014" y="103562"/>
                    <a:pt x="259984" y="102254"/>
                    <a:pt x="257298" y="100947"/>
                  </a:cubicBezTo>
                  <a:cubicBezTo>
                    <a:pt x="257298" y="100947"/>
                    <a:pt x="257298" y="100947"/>
                    <a:pt x="254611" y="97025"/>
                  </a:cubicBezTo>
                  <a:cubicBezTo>
                    <a:pt x="254611" y="97025"/>
                    <a:pt x="254611" y="97025"/>
                    <a:pt x="249238" y="103562"/>
                  </a:cubicBezTo>
                  <a:lnTo>
                    <a:pt x="249238" y="68263"/>
                  </a:lnTo>
                  <a:lnTo>
                    <a:pt x="241300" y="68263"/>
                  </a:lnTo>
                  <a:lnTo>
                    <a:pt x="227012" y="93663"/>
                  </a:lnTo>
                  <a:lnTo>
                    <a:pt x="214312" y="68263"/>
                  </a:lnTo>
                  <a:close/>
                  <a:moveTo>
                    <a:pt x="157163" y="68263"/>
                  </a:moveTo>
                  <a:lnTo>
                    <a:pt x="157163" y="112713"/>
                  </a:lnTo>
                  <a:lnTo>
                    <a:pt x="165100" y="112713"/>
                  </a:lnTo>
                  <a:lnTo>
                    <a:pt x="165100" y="85726"/>
                  </a:lnTo>
                  <a:lnTo>
                    <a:pt x="176213" y="107951"/>
                  </a:lnTo>
                  <a:lnTo>
                    <a:pt x="180976" y="107951"/>
                  </a:lnTo>
                  <a:lnTo>
                    <a:pt x="192088" y="85726"/>
                  </a:lnTo>
                  <a:lnTo>
                    <a:pt x="192088" y="112713"/>
                  </a:lnTo>
                  <a:lnTo>
                    <a:pt x="200026" y="112713"/>
                  </a:lnTo>
                  <a:lnTo>
                    <a:pt x="200026" y="68263"/>
                  </a:lnTo>
                  <a:lnTo>
                    <a:pt x="192088" y="68263"/>
                  </a:lnTo>
                  <a:lnTo>
                    <a:pt x="179388" y="93663"/>
                  </a:lnTo>
                  <a:lnTo>
                    <a:pt x="163513" y="68263"/>
                  </a:lnTo>
                  <a:close/>
                  <a:moveTo>
                    <a:pt x="221456" y="20638"/>
                  </a:moveTo>
                  <a:cubicBezTo>
                    <a:pt x="270113" y="20638"/>
                    <a:pt x="309563" y="52014"/>
                    <a:pt x="309563" y="89928"/>
                  </a:cubicBezTo>
                  <a:cubicBezTo>
                    <a:pt x="309563" y="129149"/>
                    <a:pt x="270113" y="160525"/>
                    <a:pt x="221456" y="160525"/>
                  </a:cubicBezTo>
                  <a:cubicBezTo>
                    <a:pt x="218826" y="160525"/>
                    <a:pt x="217511" y="160525"/>
                    <a:pt x="216196" y="160525"/>
                  </a:cubicBezTo>
                  <a:cubicBezTo>
                    <a:pt x="189896" y="173599"/>
                    <a:pt x="170170" y="176213"/>
                    <a:pt x="159650" y="176213"/>
                  </a:cubicBezTo>
                  <a:cubicBezTo>
                    <a:pt x="155705" y="176213"/>
                    <a:pt x="154390" y="174906"/>
                    <a:pt x="153075" y="174906"/>
                  </a:cubicBezTo>
                  <a:cubicBezTo>
                    <a:pt x="151760" y="174906"/>
                    <a:pt x="150445" y="173599"/>
                    <a:pt x="150445" y="172291"/>
                  </a:cubicBezTo>
                  <a:cubicBezTo>
                    <a:pt x="149130" y="170984"/>
                    <a:pt x="150445" y="169676"/>
                    <a:pt x="151760" y="168369"/>
                  </a:cubicBezTo>
                  <a:cubicBezTo>
                    <a:pt x="163595" y="157910"/>
                    <a:pt x="166225" y="150066"/>
                    <a:pt x="167540" y="146144"/>
                  </a:cubicBezTo>
                  <a:cubicBezTo>
                    <a:pt x="145185" y="133071"/>
                    <a:pt x="133350" y="112153"/>
                    <a:pt x="133350" y="89928"/>
                  </a:cubicBezTo>
                  <a:cubicBezTo>
                    <a:pt x="133350" y="52014"/>
                    <a:pt x="172800" y="20638"/>
                    <a:pt x="221456" y="20638"/>
                  </a:cubicBezTo>
                  <a:close/>
                  <a:moveTo>
                    <a:pt x="66675" y="19050"/>
                  </a:moveTo>
                  <a:lnTo>
                    <a:pt x="66675" y="30163"/>
                  </a:lnTo>
                  <a:lnTo>
                    <a:pt x="127000" y="30163"/>
                  </a:lnTo>
                  <a:lnTo>
                    <a:pt x="127000" y="19050"/>
                  </a:lnTo>
                  <a:close/>
                  <a:moveTo>
                    <a:pt x="26531" y="0"/>
                  </a:moveTo>
                  <a:cubicBezTo>
                    <a:pt x="26531" y="0"/>
                    <a:pt x="26531" y="0"/>
                    <a:pt x="45102" y="0"/>
                  </a:cubicBezTo>
                  <a:cubicBezTo>
                    <a:pt x="47755" y="0"/>
                    <a:pt x="50408" y="2641"/>
                    <a:pt x="50408" y="5283"/>
                  </a:cubicBezTo>
                  <a:cubicBezTo>
                    <a:pt x="50408" y="5283"/>
                    <a:pt x="50408" y="5283"/>
                    <a:pt x="184389" y="5283"/>
                  </a:cubicBezTo>
                  <a:cubicBezTo>
                    <a:pt x="188369" y="5283"/>
                    <a:pt x="192348" y="9246"/>
                    <a:pt x="193675" y="13208"/>
                  </a:cubicBezTo>
                  <a:cubicBezTo>
                    <a:pt x="176430" y="17171"/>
                    <a:pt x="160511" y="23775"/>
                    <a:pt x="148572" y="33021"/>
                  </a:cubicBezTo>
                  <a:cubicBezTo>
                    <a:pt x="143266" y="36984"/>
                    <a:pt x="139287" y="40946"/>
                    <a:pt x="135307" y="44909"/>
                  </a:cubicBezTo>
                  <a:cubicBezTo>
                    <a:pt x="135307" y="44909"/>
                    <a:pt x="135307" y="44909"/>
                    <a:pt x="30510" y="44909"/>
                  </a:cubicBezTo>
                  <a:cubicBezTo>
                    <a:pt x="30510" y="44909"/>
                    <a:pt x="30510" y="44909"/>
                    <a:pt x="30510" y="283983"/>
                  </a:cubicBezTo>
                  <a:cubicBezTo>
                    <a:pt x="30510" y="283983"/>
                    <a:pt x="30510" y="283983"/>
                    <a:pt x="163164" y="283983"/>
                  </a:cubicBezTo>
                  <a:lnTo>
                    <a:pt x="163164" y="187561"/>
                  </a:lnTo>
                  <a:cubicBezTo>
                    <a:pt x="172450" y="187561"/>
                    <a:pt x="181736" y="184919"/>
                    <a:pt x="193675" y="180957"/>
                  </a:cubicBezTo>
                  <a:cubicBezTo>
                    <a:pt x="193675" y="180957"/>
                    <a:pt x="193675" y="180957"/>
                    <a:pt x="193675" y="328892"/>
                  </a:cubicBezTo>
                  <a:cubicBezTo>
                    <a:pt x="193675" y="334176"/>
                    <a:pt x="189695" y="338138"/>
                    <a:pt x="184389" y="338138"/>
                  </a:cubicBezTo>
                  <a:cubicBezTo>
                    <a:pt x="184389" y="338138"/>
                    <a:pt x="184389" y="338138"/>
                    <a:pt x="9286" y="338138"/>
                  </a:cubicBezTo>
                  <a:cubicBezTo>
                    <a:pt x="3979" y="338138"/>
                    <a:pt x="0" y="334176"/>
                    <a:pt x="0" y="328892"/>
                  </a:cubicBezTo>
                  <a:cubicBezTo>
                    <a:pt x="0" y="328892"/>
                    <a:pt x="0" y="328892"/>
                    <a:pt x="0" y="14529"/>
                  </a:cubicBezTo>
                  <a:cubicBezTo>
                    <a:pt x="0" y="9246"/>
                    <a:pt x="3979" y="5283"/>
                    <a:pt x="9286" y="5283"/>
                  </a:cubicBezTo>
                  <a:cubicBezTo>
                    <a:pt x="9286" y="5283"/>
                    <a:pt x="9286" y="5283"/>
                    <a:pt x="21224" y="5283"/>
                  </a:cubicBezTo>
                  <a:cubicBezTo>
                    <a:pt x="21224" y="2641"/>
                    <a:pt x="23877" y="0"/>
                    <a:pt x="26531" y="0"/>
                  </a:cubicBezTo>
                  <a:close/>
                </a:path>
              </a:pathLst>
            </a:custGeom>
            <a:solidFill>
              <a:schemeClr val="bg1"/>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prstClr val="black"/>
                </a:solidFill>
                <a:effectLst/>
                <a:uLnTx/>
                <a:uFillTx/>
                <a:latin typeface="等线" panose="02010600030101010101" charset="-122"/>
                <a:ea typeface="+mn-ea"/>
                <a:cs typeface="+mn-cs"/>
              </a:endParaRPr>
            </a:p>
          </p:txBody>
        </p:sp>
        <p:sp>
          <p:nvSpPr>
            <p:cNvPr id="16" name="iṡliḓe"/>
            <p:cNvSpPr/>
            <p:nvPr/>
          </p:nvSpPr>
          <p:spPr bwMode="auto">
            <a:xfrm>
              <a:off x="4824594" y="2909192"/>
              <a:ext cx="719919" cy="896744"/>
            </a:xfrm>
            <a:custGeom>
              <a:avLst/>
              <a:gdLst>
                <a:gd name="connsiteX0" fmla="*/ 79065 w 271462"/>
                <a:gd name="connsiteY0" fmla="*/ 301625 h 338138"/>
                <a:gd name="connsiteX1" fmla="*/ 69850 w 271462"/>
                <a:gd name="connsiteY1" fmla="*/ 312632 h 338138"/>
                <a:gd name="connsiteX2" fmla="*/ 79065 w 271462"/>
                <a:gd name="connsiteY2" fmla="*/ 322263 h 338138"/>
                <a:gd name="connsiteX3" fmla="*/ 114610 w 271462"/>
                <a:gd name="connsiteY3" fmla="*/ 322263 h 338138"/>
                <a:gd name="connsiteX4" fmla="*/ 123825 w 271462"/>
                <a:gd name="connsiteY4" fmla="*/ 312632 h 338138"/>
                <a:gd name="connsiteX5" fmla="*/ 114610 w 271462"/>
                <a:gd name="connsiteY5" fmla="*/ 301625 h 338138"/>
                <a:gd name="connsiteX6" fmla="*/ 79065 w 271462"/>
                <a:gd name="connsiteY6" fmla="*/ 301625 h 338138"/>
                <a:gd name="connsiteX7" fmla="*/ 166687 w 271462"/>
                <a:gd name="connsiteY7" fmla="*/ 152400 h 338138"/>
                <a:gd name="connsiteX8" fmla="*/ 166687 w 271462"/>
                <a:gd name="connsiteY8" fmla="*/ 166688 h 338138"/>
                <a:gd name="connsiteX9" fmla="*/ 171450 w 271462"/>
                <a:gd name="connsiteY9" fmla="*/ 166688 h 338138"/>
                <a:gd name="connsiteX10" fmla="*/ 171450 w 271462"/>
                <a:gd name="connsiteY10" fmla="*/ 193676 h 338138"/>
                <a:gd name="connsiteX11" fmla="*/ 166687 w 271462"/>
                <a:gd name="connsiteY11" fmla="*/ 193676 h 338138"/>
                <a:gd name="connsiteX12" fmla="*/ 166687 w 271462"/>
                <a:gd name="connsiteY12" fmla="*/ 207963 h 338138"/>
                <a:gd name="connsiteX13" fmla="*/ 193675 w 271462"/>
                <a:gd name="connsiteY13" fmla="*/ 207963 h 338138"/>
                <a:gd name="connsiteX14" fmla="*/ 193675 w 271462"/>
                <a:gd name="connsiteY14" fmla="*/ 193676 h 338138"/>
                <a:gd name="connsiteX15" fmla="*/ 190500 w 271462"/>
                <a:gd name="connsiteY15" fmla="*/ 193676 h 338138"/>
                <a:gd name="connsiteX16" fmla="*/ 190500 w 271462"/>
                <a:gd name="connsiteY16" fmla="*/ 152400 h 338138"/>
                <a:gd name="connsiteX17" fmla="*/ 179388 w 271462"/>
                <a:gd name="connsiteY17" fmla="*/ 125413 h 338138"/>
                <a:gd name="connsiteX18" fmla="*/ 168275 w 271462"/>
                <a:gd name="connsiteY18" fmla="*/ 135732 h 338138"/>
                <a:gd name="connsiteX19" fmla="*/ 179388 w 271462"/>
                <a:gd name="connsiteY19" fmla="*/ 146051 h 338138"/>
                <a:gd name="connsiteX20" fmla="*/ 190501 w 271462"/>
                <a:gd name="connsiteY20" fmla="*/ 135732 h 338138"/>
                <a:gd name="connsiteX21" fmla="*/ 179388 w 271462"/>
                <a:gd name="connsiteY21" fmla="*/ 125413 h 338138"/>
                <a:gd name="connsiteX22" fmla="*/ 180975 w 271462"/>
                <a:gd name="connsiteY22" fmla="*/ 88900 h 338138"/>
                <a:gd name="connsiteX23" fmla="*/ 271462 w 271462"/>
                <a:gd name="connsiteY23" fmla="*/ 169069 h 338138"/>
                <a:gd name="connsiteX24" fmla="*/ 180975 w 271462"/>
                <a:gd name="connsiteY24" fmla="*/ 249238 h 338138"/>
                <a:gd name="connsiteX25" fmla="*/ 131141 w 271462"/>
                <a:gd name="connsiteY25" fmla="*/ 236096 h 338138"/>
                <a:gd name="connsiteX26" fmla="*/ 97044 w 271462"/>
                <a:gd name="connsiteY26" fmla="*/ 242667 h 338138"/>
                <a:gd name="connsiteX27" fmla="*/ 95732 w 271462"/>
                <a:gd name="connsiteY27" fmla="*/ 237410 h 338138"/>
                <a:gd name="connsiteX28" fmla="*/ 110158 w 271462"/>
                <a:gd name="connsiteY28" fmla="*/ 219011 h 338138"/>
                <a:gd name="connsiteX29" fmla="*/ 90487 w 271462"/>
                <a:gd name="connsiteY29" fmla="*/ 169069 h 338138"/>
                <a:gd name="connsiteX30" fmla="*/ 180975 w 271462"/>
                <a:gd name="connsiteY30" fmla="*/ 88900 h 338138"/>
                <a:gd name="connsiteX31" fmla="*/ 37042 w 271462"/>
                <a:gd name="connsiteY31" fmla="*/ 0 h 338138"/>
                <a:gd name="connsiteX32" fmla="*/ 162719 w 271462"/>
                <a:gd name="connsiteY32" fmla="*/ 0 h 338138"/>
                <a:gd name="connsiteX33" fmla="*/ 198438 w 271462"/>
                <a:gd name="connsiteY33" fmla="*/ 38304 h 338138"/>
                <a:gd name="connsiteX34" fmla="*/ 198438 w 271462"/>
                <a:gd name="connsiteY34" fmla="*/ 67363 h 338138"/>
                <a:gd name="connsiteX35" fmla="*/ 181240 w 271462"/>
                <a:gd name="connsiteY35" fmla="*/ 66042 h 338138"/>
                <a:gd name="connsiteX36" fmla="*/ 165365 w 271462"/>
                <a:gd name="connsiteY36" fmla="*/ 67363 h 338138"/>
                <a:gd name="connsiteX37" fmla="*/ 165365 w 271462"/>
                <a:gd name="connsiteY37" fmla="*/ 51513 h 338138"/>
                <a:gd name="connsiteX38" fmla="*/ 34396 w 271462"/>
                <a:gd name="connsiteY38" fmla="*/ 51513 h 338138"/>
                <a:gd name="connsiteX39" fmla="*/ 33073 w 271462"/>
                <a:gd name="connsiteY39" fmla="*/ 51513 h 338138"/>
                <a:gd name="connsiteX40" fmla="*/ 33073 w 271462"/>
                <a:gd name="connsiteY40" fmla="*/ 286625 h 338138"/>
                <a:gd name="connsiteX41" fmla="*/ 34396 w 271462"/>
                <a:gd name="connsiteY41" fmla="*/ 286625 h 338138"/>
                <a:gd name="connsiteX42" fmla="*/ 165365 w 271462"/>
                <a:gd name="connsiteY42" fmla="*/ 286625 h 338138"/>
                <a:gd name="connsiteX43" fmla="*/ 165365 w 271462"/>
                <a:gd name="connsiteY43" fmla="*/ 270775 h 338138"/>
                <a:gd name="connsiteX44" fmla="*/ 181240 w 271462"/>
                <a:gd name="connsiteY44" fmla="*/ 272096 h 338138"/>
                <a:gd name="connsiteX45" fmla="*/ 198438 w 271462"/>
                <a:gd name="connsiteY45" fmla="*/ 270775 h 338138"/>
                <a:gd name="connsiteX46" fmla="*/ 198438 w 271462"/>
                <a:gd name="connsiteY46" fmla="*/ 299834 h 338138"/>
                <a:gd name="connsiteX47" fmla="*/ 162719 w 271462"/>
                <a:gd name="connsiteY47" fmla="*/ 338138 h 338138"/>
                <a:gd name="connsiteX48" fmla="*/ 37042 w 271462"/>
                <a:gd name="connsiteY48" fmla="*/ 338138 h 338138"/>
                <a:gd name="connsiteX49" fmla="*/ 0 w 271462"/>
                <a:gd name="connsiteY49" fmla="*/ 299834 h 338138"/>
                <a:gd name="connsiteX50" fmla="*/ 0 w 271462"/>
                <a:gd name="connsiteY50" fmla="*/ 38304 h 338138"/>
                <a:gd name="connsiteX51" fmla="*/ 37042 w 271462"/>
                <a:gd name="connsiteY51"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71462" h="338138">
                  <a:moveTo>
                    <a:pt x="79065" y="301625"/>
                  </a:moveTo>
                  <a:cubicBezTo>
                    <a:pt x="73799" y="301625"/>
                    <a:pt x="69850" y="305753"/>
                    <a:pt x="69850" y="312632"/>
                  </a:cubicBezTo>
                  <a:cubicBezTo>
                    <a:pt x="69850" y="318136"/>
                    <a:pt x="73799" y="322263"/>
                    <a:pt x="79065" y="322263"/>
                  </a:cubicBezTo>
                  <a:cubicBezTo>
                    <a:pt x="79065" y="322263"/>
                    <a:pt x="79065" y="322263"/>
                    <a:pt x="114610" y="322263"/>
                  </a:cubicBezTo>
                  <a:cubicBezTo>
                    <a:pt x="119875" y="322263"/>
                    <a:pt x="123825" y="318136"/>
                    <a:pt x="123825" y="312632"/>
                  </a:cubicBezTo>
                  <a:cubicBezTo>
                    <a:pt x="123825" y="305753"/>
                    <a:pt x="119875" y="301625"/>
                    <a:pt x="114610" y="301625"/>
                  </a:cubicBezTo>
                  <a:cubicBezTo>
                    <a:pt x="114610" y="301625"/>
                    <a:pt x="114610" y="301625"/>
                    <a:pt x="79065" y="301625"/>
                  </a:cubicBezTo>
                  <a:close/>
                  <a:moveTo>
                    <a:pt x="166687" y="152400"/>
                  </a:moveTo>
                  <a:lnTo>
                    <a:pt x="166687" y="166688"/>
                  </a:lnTo>
                  <a:lnTo>
                    <a:pt x="171450" y="166688"/>
                  </a:lnTo>
                  <a:lnTo>
                    <a:pt x="171450" y="193676"/>
                  </a:lnTo>
                  <a:lnTo>
                    <a:pt x="166687" y="193676"/>
                  </a:lnTo>
                  <a:lnTo>
                    <a:pt x="166687" y="207963"/>
                  </a:lnTo>
                  <a:lnTo>
                    <a:pt x="193675" y="207963"/>
                  </a:lnTo>
                  <a:lnTo>
                    <a:pt x="193675" y="193676"/>
                  </a:lnTo>
                  <a:lnTo>
                    <a:pt x="190500" y="193676"/>
                  </a:lnTo>
                  <a:lnTo>
                    <a:pt x="190500" y="152400"/>
                  </a:lnTo>
                  <a:close/>
                  <a:moveTo>
                    <a:pt x="179388" y="125413"/>
                  </a:moveTo>
                  <a:cubicBezTo>
                    <a:pt x="173250" y="125413"/>
                    <a:pt x="168275" y="130033"/>
                    <a:pt x="168275" y="135732"/>
                  </a:cubicBezTo>
                  <a:cubicBezTo>
                    <a:pt x="168275" y="141431"/>
                    <a:pt x="173250" y="146051"/>
                    <a:pt x="179388" y="146051"/>
                  </a:cubicBezTo>
                  <a:cubicBezTo>
                    <a:pt x="185526" y="146051"/>
                    <a:pt x="190501" y="141431"/>
                    <a:pt x="190501" y="135732"/>
                  </a:cubicBezTo>
                  <a:cubicBezTo>
                    <a:pt x="190501" y="130033"/>
                    <a:pt x="185526" y="125413"/>
                    <a:pt x="179388" y="125413"/>
                  </a:cubicBezTo>
                  <a:close/>
                  <a:moveTo>
                    <a:pt x="180975" y="88900"/>
                  </a:moveTo>
                  <a:cubicBezTo>
                    <a:pt x="230808" y="88900"/>
                    <a:pt x="271462" y="124384"/>
                    <a:pt x="271462" y="169069"/>
                  </a:cubicBezTo>
                  <a:cubicBezTo>
                    <a:pt x="271462" y="212439"/>
                    <a:pt x="230808" y="249238"/>
                    <a:pt x="180975" y="249238"/>
                  </a:cubicBezTo>
                  <a:cubicBezTo>
                    <a:pt x="162614" y="249238"/>
                    <a:pt x="145566" y="243981"/>
                    <a:pt x="131141" y="236096"/>
                  </a:cubicBezTo>
                  <a:cubicBezTo>
                    <a:pt x="119338" y="243981"/>
                    <a:pt x="104912" y="242667"/>
                    <a:pt x="97044" y="242667"/>
                  </a:cubicBezTo>
                  <a:cubicBezTo>
                    <a:pt x="94421" y="241353"/>
                    <a:pt x="94421" y="238724"/>
                    <a:pt x="95732" y="237410"/>
                  </a:cubicBezTo>
                  <a:cubicBezTo>
                    <a:pt x="103601" y="232153"/>
                    <a:pt x="107535" y="225582"/>
                    <a:pt x="110158" y="219011"/>
                  </a:cubicBezTo>
                  <a:cubicBezTo>
                    <a:pt x="97044" y="205868"/>
                    <a:pt x="90487" y="187469"/>
                    <a:pt x="90487" y="169069"/>
                  </a:cubicBezTo>
                  <a:cubicBezTo>
                    <a:pt x="90487" y="124384"/>
                    <a:pt x="131141" y="88900"/>
                    <a:pt x="180975" y="88900"/>
                  </a:cubicBezTo>
                  <a:close/>
                  <a:moveTo>
                    <a:pt x="37042" y="0"/>
                  </a:moveTo>
                  <a:cubicBezTo>
                    <a:pt x="37042" y="0"/>
                    <a:pt x="37042" y="0"/>
                    <a:pt x="162719" y="0"/>
                  </a:cubicBezTo>
                  <a:cubicBezTo>
                    <a:pt x="182563" y="0"/>
                    <a:pt x="198438" y="17171"/>
                    <a:pt x="198438" y="38304"/>
                  </a:cubicBezTo>
                  <a:cubicBezTo>
                    <a:pt x="198438" y="38304"/>
                    <a:pt x="198438" y="38304"/>
                    <a:pt x="198438" y="67363"/>
                  </a:cubicBezTo>
                  <a:cubicBezTo>
                    <a:pt x="193147" y="67363"/>
                    <a:pt x="186532" y="66042"/>
                    <a:pt x="181240" y="66042"/>
                  </a:cubicBezTo>
                  <a:cubicBezTo>
                    <a:pt x="175949" y="66042"/>
                    <a:pt x="170657" y="67363"/>
                    <a:pt x="165365" y="67363"/>
                  </a:cubicBezTo>
                  <a:cubicBezTo>
                    <a:pt x="165365" y="67363"/>
                    <a:pt x="165365" y="67363"/>
                    <a:pt x="165365" y="51513"/>
                  </a:cubicBezTo>
                  <a:cubicBezTo>
                    <a:pt x="165365" y="51513"/>
                    <a:pt x="165365" y="51513"/>
                    <a:pt x="34396" y="51513"/>
                  </a:cubicBezTo>
                  <a:cubicBezTo>
                    <a:pt x="34396" y="51513"/>
                    <a:pt x="33073" y="51513"/>
                    <a:pt x="33073" y="51513"/>
                  </a:cubicBezTo>
                  <a:cubicBezTo>
                    <a:pt x="33073" y="51513"/>
                    <a:pt x="33073" y="51513"/>
                    <a:pt x="33073" y="286625"/>
                  </a:cubicBezTo>
                  <a:cubicBezTo>
                    <a:pt x="33073" y="286625"/>
                    <a:pt x="34396" y="286625"/>
                    <a:pt x="34396" y="286625"/>
                  </a:cubicBezTo>
                  <a:cubicBezTo>
                    <a:pt x="34396" y="286625"/>
                    <a:pt x="34396" y="286625"/>
                    <a:pt x="165365" y="286625"/>
                  </a:cubicBezTo>
                  <a:cubicBezTo>
                    <a:pt x="165365" y="286625"/>
                    <a:pt x="165365" y="286625"/>
                    <a:pt x="165365" y="270775"/>
                  </a:cubicBezTo>
                  <a:cubicBezTo>
                    <a:pt x="170657" y="270775"/>
                    <a:pt x="175949" y="272096"/>
                    <a:pt x="181240" y="272096"/>
                  </a:cubicBezTo>
                  <a:cubicBezTo>
                    <a:pt x="186532" y="272096"/>
                    <a:pt x="193147" y="270775"/>
                    <a:pt x="198438" y="270775"/>
                  </a:cubicBezTo>
                  <a:cubicBezTo>
                    <a:pt x="198438" y="270775"/>
                    <a:pt x="198438" y="270775"/>
                    <a:pt x="198438" y="299834"/>
                  </a:cubicBezTo>
                  <a:cubicBezTo>
                    <a:pt x="198438" y="320967"/>
                    <a:pt x="182563" y="338138"/>
                    <a:pt x="162719" y="338138"/>
                  </a:cubicBezTo>
                  <a:cubicBezTo>
                    <a:pt x="162719" y="338138"/>
                    <a:pt x="162719" y="338138"/>
                    <a:pt x="37042" y="338138"/>
                  </a:cubicBezTo>
                  <a:cubicBezTo>
                    <a:pt x="17198" y="338138"/>
                    <a:pt x="0" y="320967"/>
                    <a:pt x="0" y="299834"/>
                  </a:cubicBezTo>
                  <a:cubicBezTo>
                    <a:pt x="0" y="299834"/>
                    <a:pt x="0" y="299834"/>
                    <a:pt x="0" y="38304"/>
                  </a:cubicBezTo>
                  <a:cubicBezTo>
                    <a:pt x="0" y="17171"/>
                    <a:pt x="17198" y="0"/>
                    <a:pt x="37042" y="0"/>
                  </a:cubicBezTo>
                  <a:close/>
                </a:path>
              </a:pathLst>
            </a:custGeom>
            <a:solidFill>
              <a:schemeClr val="bg1"/>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prstClr val="black"/>
                </a:solidFill>
                <a:effectLst/>
                <a:uLnTx/>
                <a:uFillTx/>
                <a:latin typeface="等线" panose="02010600030101010101" charset="-122"/>
                <a:ea typeface="+mn-ea"/>
                <a:cs typeface="+mn-cs"/>
              </a:endParaRPr>
            </a:p>
          </p:txBody>
        </p:sp>
      </p:grpSp>
      <p:sp>
        <p:nvSpPr>
          <p:cNvPr id="17" name="文本框 16"/>
          <p:cNvSpPr txBox="1"/>
          <p:nvPr/>
        </p:nvSpPr>
        <p:spPr>
          <a:xfrm>
            <a:off x="1203998" y="1385180"/>
            <a:ext cx="9524731" cy="1337945"/>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1800" b="0" i="0" u="none" strike="noStrike" kern="100" cap="none" spc="0" normalizeH="0" baseline="0" noProof="0" dirty="0">
                <a:ln>
                  <a:noFill/>
                </a:ln>
                <a:solidFill>
                  <a:prstClr val="black">
                    <a:lumMod val="95000"/>
                    <a:lumOff val="5000"/>
                  </a:prstClr>
                </a:solidFill>
                <a:effectLst/>
                <a:uLnTx/>
                <a:uFillTx/>
                <a:latin typeface="黑体" panose="02010609060101010101" pitchFamily="49" charset="-122"/>
                <a:ea typeface="黑体" panose="02010609060101010101" pitchFamily="49" charset="-122"/>
                <a:cs typeface="黑体" panose="02010609060101010101" pitchFamily="49" charset="-122"/>
              </a:rPr>
              <a:t>一个民族要走在时代前列，就一刻不能没有理论思维，一刻不能没有正确思想指引。党的十九届六中全会概括了具有重大的历史意义和现实指导意义的十条历史经验，其中一条就是“坚持理论创新”。</a:t>
            </a:r>
          </a:p>
        </p:txBody>
      </p:sp>
      <p:sp>
        <p:nvSpPr>
          <p:cNvPr id="18" name="矩形 17"/>
          <p:cNvSpPr/>
          <p:nvPr/>
        </p:nvSpPr>
        <p:spPr>
          <a:xfrm>
            <a:off x="4796812" y="837154"/>
            <a:ext cx="1960880" cy="52197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理论的作用</a:t>
            </a:r>
          </a:p>
        </p:txBody>
      </p:sp>
      <p:sp>
        <p:nvSpPr>
          <p:cNvPr id="19" name="文本框 18"/>
          <p:cNvSpPr txBox="1"/>
          <p:nvPr/>
        </p:nvSpPr>
        <p:spPr>
          <a:xfrm>
            <a:off x="238125" y="3756025"/>
            <a:ext cx="3963670" cy="25844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00" cap="none" spc="0" normalizeH="0" baseline="0" noProof="0" dirty="0">
                <a:ln>
                  <a:noFill/>
                </a:ln>
                <a:solidFill>
                  <a:prstClr val="black">
                    <a:lumMod val="95000"/>
                    <a:lumOff val="5000"/>
                  </a:prstClr>
                </a:solidFill>
                <a:effectLst/>
                <a:uLnTx/>
                <a:uFillTx/>
                <a:latin typeface="黑体" panose="02010609060101010101" pitchFamily="49" charset="-122"/>
                <a:ea typeface="黑体" panose="02010609060101010101" pitchFamily="49" charset="-122"/>
                <a:cs typeface="+mn-cs"/>
              </a:rPr>
              <a:t>我们党之所以能够领导人民在一次次求索、一次次挫折中完成各种艰巨的任务，根本在于坚持解放思想、实事求是、与时俱进、求真务实，坚持把马克思主义基本原理同中国具体实际相结合，坚持实践是检验真理的唯一标准，坚持一切从实际出发，及时回答时代之问、人民之问，不断推进马克思主义中国化时代化。</a:t>
            </a:r>
          </a:p>
        </p:txBody>
      </p:sp>
      <p:sp>
        <p:nvSpPr>
          <p:cNvPr id="20" name="矩形 19"/>
          <p:cNvSpPr/>
          <p:nvPr/>
        </p:nvSpPr>
        <p:spPr>
          <a:xfrm>
            <a:off x="1233832" y="2723192"/>
            <a:ext cx="2339102" cy="953135"/>
          </a:xfrm>
          <a:prstGeom prst="rect">
            <a:avLst/>
          </a:prstGeom>
        </p:spPr>
        <p:txBody>
          <a:bodyPr wrap="square">
            <a:spAutoFit/>
          </a:bodyPr>
          <a:lstStyle/>
          <a:p>
            <a:pPr marL="0" marR="0" lvl="0" indent="0" algn="ctr" defTabSz="914400" rtl="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理论的生命力在于创新</a:t>
            </a:r>
          </a:p>
        </p:txBody>
      </p:sp>
      <p:sp>
        <p:nvSpPr>
          <p:cNvPr id="21" name="文本框 20"/>
          <p:cNvSpPr txBox="1"/>
          <p:nvPr/>
        </p:nvSpPr>
        <p:spPr>
          <a:xfrm>
            <a:off x="8119745" y="3963035"/>
            <a:ext cx="3734435" cy="203009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00" cap="none" spc="0" normalizeH="0" baseline="0" noProof="0" dirty="0">
                <a:ln>
                  <a:noFill/>
                </a:ln>
                <a:solidFill>
                  <a:prstClr val="black">
                    <a:lumMod val="95000"/>
                    <a:lumOff val="5000"/>
                  </a:prstClr>
                </a:solidFill>
                <a:effectLst/>
                <a:uLnTx/>
                <a:uFillTx/>
                <a:latin typeface="黑体" panose="02010609060101010101" pitchFamily="49" charset="-122"/>
                <a:ea typeface="黑体" panose="02010609060101010101" pitchFamily="49" charset="-122"/>
                <a:cs typeface="+mn-cs"/>
              </a:rPr>
              <a:t>我们党一路走来，无论是处于顺境还是逆境，从未动摇对马克思主义的坚定信仰。同时也要看到，马克思主义理论不是教条而是行动指南，必须随着实践发展而发展，必须中国化才能落地生根、本土化才能深入人心。</a:t>
            </a:r>
          </a:p>
        </p:txBody>
      </p:sp>
      <p:sp>
        <p:nvSpPr>
          <p:cNvPr id="22" name="矩形 21"/>
          <p:cNvSpPr/>
          <p:nvPr/>
        </p:nvSpPr>
        <p:spPr>
          <a:xfrm>
            <a:off x="8067675" y="2727325"/>
            <a:ext cx="2931160" cy="953135"/>
          </a:xfrm>
          <a:prstGeom prst="rect">
            <a:avLst/>
          </a:prstGeom>
        </p:spPr>
        <p:txBody>
          <a:bodyPr wrap="square">
            <a:spAutoFit/>
          </a:bodyPr>
          <a:lstStyle/>
          <a:p>
            <a:pPr marL="0" marR="0" lvl="0" indent="0" algn="ctr" defTabSz="914400" rtl="0" eaLnBrk="1" fontAlgn="auto" latinLnBrk="0" hangingPunct="1">
              <a:lnSpc>
                <a:spcPct val="100000"/>
              </a:lnSpc>
              <a:spcBef>
                <a:spcPct val="20000"/>
              </a:spcBef>
              <a:spcAft>
                <a:spcPts val="0"/>
              </a:spcAft>
              <a:buClrTx/>
              <a:buSzTx/>
              <a:buFontTx/>
              <a:buNone/>
              <a:defRPr/>
            </a:pPr>
            <a:r>
              <a:rPr kumimoji="0" lang="zh-CN" altLang="en-US" sz="28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以科学的态度对待科学的理论</a:t>
            </a:r>
          </a:p>
        </p:txBody>
      </p:sp>
      <p:sp>
        <p:nvSpPr>
          <p:cNvPr id="23" name="矩形 22"/>
          <p:cNvSpPr/>
          <p:nvPr/>
        </p:nvSpPr>
        <p:spPr>
          <a:xfrm>
            <a:off x="1152000" y="288000"/>
            <a:ext cx="24688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0" i="0" u="none" strike="noStrike" kern="0" cap="none" spc="0" normalizeH="0" baseline="0" noProof="0" dirty="0">
                <a:ln>
                  <a:noFill/>
                </a:ln>
                <a:solidFill>
                  <a:prstClr val="black">
                    <a:lumMod val="95000"/>
                    <a:lumOff val="5000"/>
                  </a:prstClr>
                </a:solidFill>
                <a:effectLst/>
                <a:uLnTx/>
                <a:uFillTx/>
                <a:latin typeface="黑体" panose="02010609060101010101" pitchFamily="49" charset="-122"/>
                <a:ea typeface="黑体" panose="02010609060101010101" pitchFamily="49" charset="-122"/>
                <a:cs typeface="+mn-cs"/>
                <a:sym typeface="+mn-ea"/>
              </a:rPr>
              <a:t>理论的作用</a:t>
            </a:r>
            <a:endParaRPr kumimoji="0" lang="zh-CN" altLang="en-US" sz="3600" b="1" i="0" u="none" strike="noStrike" kern="0" cap="none" spc="0" normalizeH="0" baseline="0" noProof="0" dirty="0">
              <a:ln>
                <a:noFill/>
              </a:ln>
              <a:solidFill>
                <a:prstClr val="black">
                  <a:lumMod val="95000"/>
                  <a:lumOff val="5000"/>
                </a:prstClr>
              </a:solidFill>
              <a:effectLst/>
              <a:uLnTx/>
              <a:uFillTx/>
              <a:latin typeface="黑体" panose="02010609060101010101" pitchFamily="49" charset="-122"/>
              <a:ea typeface="黑体" panose="02010609060101010101" pitchFamily="49" charset="-122"/>
              <a:cs typeface="+mn-cs"/>
              <a:sym typeface="+mn-ea"/>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5724885" y="2993623"/>
            <a:ext cx="428011" cy="322501"/>
            <a:chOff x="3165459" y="3077262"/>
            <a:chExt cx="428011" cy="322501"/>
          </a:xfrm>
          <a:solidFill>
            <a:srgbClr val="005EA4"/>
          </a:solidFill>
        </p:grpSpPr>
        <p:sp>
          <p:nvSpPr>
            <p:cNvPr id="62" name="Freeform 25"/>
            <p:cNvSpPr/>
            <p:nvPr/>
          </p:nvSpPr>
          <p:spPr bwMode="auto">
            <a:xfrm>
              <a:off x="3390414" y="3077262"/>
              <a:ext cx="203056" cy="322501"/>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63" name="Freeform 26"/>
            <p:cNvSpPr/>
            <p:nvPr/>
          </p:nvSpPr>
          <p:spPr bwMode="auto">
            <a:xfrm>
              <a:off x="3165459" y="3077262"/>
              <a:ext cx="201066" cy="322501"/>
            </a:xfrm>
            <a:custGeom>
              <a:avLst/>
              <a:gdLst>
                <a:gd name="T0" fmla="*/ 8 w 51"/>
                <a:gd name="T1" fmla="*/ 81 h 81"/>
                <a:gd name="T2" fmla="*/ 2 w 51"/>
                <a:gd name="T3" fmla="*/ 78 h 81"/>
                <a:gd name="T4" fmla="*/ 2 w 51"/>
                <a:gd name="T5" fmla="*/ 68 h 81"/>
                <a:gd name="T6" fmla="*/ 30 w 51"/>
                <a:gd name="T7" fmla="*/ 41 h 81"/>
                <a:gd name="T8" fmla="*/ 2 w 51"/>
                <a:gd name="T9" fmla="*/ 14 h 81"/>
                <a:gd name="T10" fmla="*/ 2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2" y="78"/>
                  </a:cubicBezTo>
                  <a:cubicBezTo>
                    <a:pt x="0" y="76"/>
                    <a:pt x="0" y="71"/>
                    <a:pt x="2" y="68"/>
                  </a:cubicBezTo>
                  <a:cubicBezTo>
                    <a:pt x="30" y="41"/>
                    <a:pt x="30" y="41"/>
                    <a:pt x="30" y="41"/>
                  </a:cubicBezTo>
                  <a:cubicBezTo>
                    <a:pt x="2" y="14"/>
                    <a:pt x="2" y="14"/>
                    <a:pt x="2" y="14"/>
                  </a:cubicBezTo>
                  <a:cubicBezTo>
                    <a:pt x="0" y="11"/>
                    <a:pt x="0" y="6"/>
                    <a:pt x="2"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grpSp>
      <p:grpSp>
        <p:nvGrpSpPr>
          <p:cNvPr id="36" name="组合 35"/>
          <p:cNvGrpSpPr/>
          <p:nvPr/>
        </p:nvGrpSpPr>
        <p:grpSpPr>
          <a:xfrm>
            <a:off x="3435589" y="1576210"/>
            <a:ext cx="1783711" cy="3443996"/>
            <a:chOff x="1130336" y="1659849"/>
            <a:chExt cx="1783711" cy="3443996"/>
          </a:xfrm>
        </p:grpSpPr>
        <p:sp>
          <p:nvSpPr>
            <p:cNvPr id="53" name="Freeform 37"/>
            <p:cNvSpPr/>
            <p:nvPr/>
          </p:nvSpPr>
          <p:spPr bwMode="auto">
            <a:xfrm>
              <a:off x="1878857" y="4634028"/>
              <a:ext cx="286668" cy="469817"/>
            </a:xfrm>
            <a:custGeom>
              <a:avLst/>
              <a:gdLst>
                <a:gd name="T0" fmla="*/ 52 w 72"/>
                <a:gd name="T1" fmla="*/ 0 h 118"/>
                <a:gd name="T2" fmla="*/ 52 w 72"/>
                <a:gd name="T3" fmla="*/ 71 h 118"/>
                <a:gd name="T4" fmla="*/ 69 w 72"/>
                <a:gd name="T5" fmla="*/ 71 h 118"/>
                <a:gd name="T6" fmla="*/ 72 w 72"/>
                <a:gd name="T7" fmla="*/ 73 h 118"/>
                <a:gd name="T8" fmla="*/ 71 w 72"/>
                <a:gd name="T9" fmla="*/ 77 h 118"/>
                <a:gd name="T10" fmla="*/ 36 w 72"/>
                <a:gd name="T11" fmla="*/ 118 h 118"/>
                <a:gd name="T12" fmla="*/ 1 w 72"/>
                <a:gd name="T13" fmla="*/ 77 h 118"/>
                <a:gd name="T14" fmla="*/ 0 w 72"/>
                <a:gd name="T15" fmla="*/ 73 h 118"/>
                <a:gd name="T16" fmla="*/ 3 w 72"/>
                <a:gd name="T17" fmla="*/ 71 h 118"/>
                <a:gd name="T18" fmla="*/ 20 w 72"/>
                <a:gd name="T19" fmla="*/ 71 h 118"/>
                <a:gd name="T20" fmla="*/ 20 w 72"/>
                <a:gd name="T21" fmla="*/ 0 h 118"/>
                <a:gd name="T22" fmla="*/ 52 w 72"/>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8">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8"/>
                    <a:pt x="36" y="118"/>
                    <a:pt x="36" y="118"/>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lnTo>
                    <a:pt x="52" y="0"/>
                  </a:lnTo>
                  <a:close/>
                </a:path>
              </a:pathLst>
            </a:custGeom>
            <a:solidFill>
              <a:srgbClr val="005EA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54" name="Freeform 38"/>
            <p:cNvSpPr/>
            <p:nvPr/>
          </p:nvSpPr>
          <p:spPr bwMode="auto">
            <a:xfrm>
              <a:off x="1958487" y="4634028"/>
              <a:ext cx="127408" cy="99537"/>
            </a:xfrm>
            <a:custGeom>
              <a:avLst/>
              <a:gdLst>
                <a:gd name="T0" fmla="*/ 32 w 32"/>
                <a:gd name="T1" fmla="*/ 0 h 25"/>
                <a:gd name="T2" fmla="*/ 32 w 32"/>
                <a:gd name="T3" fmla="*/ 25 h 25"/>
                <a:gd name="T4" fmla="*/ 16 w 32"/>
                <a:gd name="T5" fmla="*/ 20 h 25"/>
                <a:gd name="T6" fmla="*/ 0 w 32"/>
                <a:gd name="T7" fmla="*/ 25 h 25"/>
                <a:gd name="T8" fmla="*/ 0 w 32"/>
                <a:gd name="T9" fmla="*/ 0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32" y="25"/>
                    <a:pt x="32" y="25"/>
                    <a:pt x="32" y="25"/>
                  </a:cubicBezTo>
                  <a:cubicBezTo>
                    <a:pt x="28" y="22"/>
                    <a:pt x="22" y="20"/>
                    <a:pt x="16" y="20"/>
                  </a:cubicBezTo>
                  <a:cubicBezTo>
                    <a:pt x="10" y="20"/>
                    <a:pt x="4" y="22"/>
                    <a:pt x="0" y="25"/>
                  </a:cubicBezTo>
                  <a:cubicBezTo>
                    <a:pt x="0" y="0"/>
                    <a:pt x="0" y="0"/>
                    <a:pt x="0" y="0"/>
                  </a:cubicBezTo>
                  <a:lnTo>
                    <a:pt x="32" y="0"/>
                  </a:lnTo>
                  <a:close/>
                </a:path>
              </a:pathLst>
            </a:custGeom>
            <a:solidFill>
              <a:srgbClr val="231815">
                <a:alpha val="15000"/>
              </a:srgb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55" name="Freeform 39"/>
            <p:cNvSpPr>
              <a:spLocks noEditPoints="1"/>
            </p:cNvSpPr>
            <p:nvPr/>
          </p:nvSpPr>
          <p:spPr bwMode="auto">
            <a:xfrm>
              <a:off x="1130336" y="1659849"/>
              <a:ext cx="1783711" cy="3153347"/>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0" y="0"/>
                    <a:pt x="0" y="100"/>
                    <a:pt x="0" y="224"/>
                  </a:cubicBezTo>
                  <a:cubicBezTo>
                    <a:pt x="0" y="570"/>
                    <a:pt x="0" y="570"/>
                    <a:pt x="0" y="570"/>
                  </a:cubicBezTo>
                  <a:cubicBezTo>
                    <a:pt x="0" y="684"/>
                    <a:pt x="86" y="778"/>
                    <a:pt x="196" y="792"/>
                  </a:cubicBezTo>
                  <a:cubicBezTo>
                    <a:pt x="196" y="777"/>
                    <a:pt x="196" y="777"/>
                    <a:pt x="196" y="777"/>
                  </a:cubicBezTo>
                  <a:cubicBezTo>
                    <a:pt x="196" y="761"/>
                    <a:pt x="209" y="749"/>
                    <a:pt x="224" y="749"/>
                  </a:cubicBezTo>
                  <a:cubicBezTo>
                    <a:pt x="239" y="749"/>
                    <a:pt x="252" y="761"/>
                    <a:pt x="252" y="777"/>
                  </a:cubicBezTo>
                  <a:cubicBezTo>
                    <a:pt x="252" y="792"/>
                    <a:pt x="252" y="792"/>
                    <a:pt x="252" y="792"/>
                  </a:cubicBezTo>
                  <a:cubicBezTo>
                    <a:pt x="362" y="778"/>
                    <a:pt x="448" y="684"/>
                    <a:pt x="448" y="570"/>
                  </a:cubicBezTo>
                  <a:cubicBezTo>
                    <a:pt x="448" y="224"/>
                    <a:pt x="448" y="224"/>
                    <a:pt x="448" y="224"/>
                  </a:cubicBezTo>
                  <a:cubicBezTo>
                    <a:pt x="448" y="100"/>
                    <a:pt x="348"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rgbClr val="005EA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57" name="koppt-图标"/>
            <p:cNvSpPr>
              <a:spLocks noEditPoints="1"/>
            </p:cNvSpPr>
            <p:nvPr/>
          </p:nvSpPr>
          <p:spPr bwMode="auto">
            <a:xfrm>
              <a:off x="1749319" y="2203278"/>
              <a:ext cx="545744" cy="545744"/>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rgbClr val="005EA4"/>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333333"/>
                </a:solidFill>
                <a:effectLst/>
                <a:uLnTx/>
                <a:uFillTx/>
                <a:latin typeface="思源黑体 CN Bold"/>
                <a:ea typeface="+mn-ea"/>
                <a:cs typeface="+mn-cs"/>
              </a:endParaRPr>
            </a:p>
          </p:txBody>
        </p:sp>
      </p:grpSp>
      <p:grpSp>
        <p:nvGrpSpPr>
          <p:cNvPr id="38" name="组合 37"/>
          <p:cNvGrpSpPr/>
          <p:nvPr/>
        </p:nvGrpSpPr>
        <p:grpSpPr>
          <a:xfrm>
            <a:off x="6658481" y="1576210"/>
            <a:ext cx="1783711" cy="3443996"/>
            <a:chOff x="3844882" y="1659849"/>
            <a:chExt cx="1783711" cy="3443996"/>
          </a:xfrm>
        </p:grpSpPr>
        <p:sp>
          <p:nvSpPr>
            <p:cNvPr id="39" name="Freeform 40"/>
            <p:cNvSpPr/>
            <p:nvPr/>
          </p:nvSpPr>
          <p:spPr bwMode="auto">
            <a:xfrm>
              <a:off x="4591413" y="4634028"/>
              <a:ext cx="290649" cy="469817"/>
            </a:xfrm>
            <a:custGeom>
              <a:avLst/>
              <a:gdLst>
                <a:gd name="T0" fmla="*/ 53 w 73"/>
                <a:gd name="T1" fmla="*/ 0 h 118"/>
                <a:gd name="T2" fmla="*/ 53 w 73"/>
                <a:gd name="T3" fmla="*/ 71 h 118"/>
                <a:gd name="T4" fmla="*/ 69 w 73"/>
                <a:gd name="T5" fmla="*/ 71 h 118"/>
                <a:gd name="T6" fmla="*/ 73 w 73"/>
                <a:gd name="T7" fmla="*/ 73 h 118"/>
                <a:gd name="T8" fmla="*/ 72 w 73"/>
                <a:gd name="T9" fmla="*/ 77 h 118"/>
                <a:gd name="T10" fmla="*/ 37 w 73"/>
                <a:gd name="T11" fmla="*/ 118 h 118"/>
                <a:gd name="T12" fmla="*/ 1 w 73"/>
                <a:gd name="T13" fmla="*/ 77 h 118"/>
                <a:gd name="T14" fmla="*/ 1 w 73"/>
                <a:gd name="T15" fmla="*/ 73 h 118"/>
                <a:gd name="T16" fmla="*/ 4 w 73"/>
                <a:gd name="T17" fmla="*/ 71 h 118"/>
                <a:gd name="T18" fmla="*/ 20 w 73"/>
                <a:gd name="T19" fmla="*/ 71 h 118"/>
                <a:gd name="T20" fmla="*/ 20 w 73"/>
                <a:gd name="T21" fmla="*/ 0 h 118"/>
                <a:gd name="T22" fmla="*/ 53 w 73"/>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8">
                  <a:moveTo>
                    <a:pt x="53" y="0"/>
                  </a:moveTo>
                  <a:cubicBezTo>
                    <a:pt x="53" y="71"/>
                    <a:pt x="53" y="71"/>
                    <a:pt x="53" y="71"/>
                  </a:cubicBezTo>
                  <a:cubicBezTo>
                    <a:pt x="69" y="71"/>
                    <a:pt x="69" y="71"/>
                    <a:pt x="69" y="71"/>
                  </a:cubicBezTo>
                  <a:cubicBezTo>
                    <a:pt x="71" y="71"/>
                    <a:pt x="72" y="72"/>
                    <a:pt x="73" y="73"/>
                  </a:cubicBezTo>
                  <a:cubicBezTo>
                    <a:pt x="73" y="75"/>
                    <a:pt x="73" y="76"/>
                    <a:pt x="72" y="77"/>
                  </a:cubicBezTo>
                  <a:cubicBezTo>
                    <a:pt x="37" y="118"/>
                    <a:pt x="37" y="118"/>
                    <a:pt x="37" y="118"/>
                  </a:cubicBezTo>
                  <a:cubicBezTo>
                    <a:pt x="1" y="77"/>
                    <a:pt x="1" y="77"/>
                    <a:pt x="1" y="77"/>
                  </a:cubicBezTo>
                  <a:cubicBezTo>
                    <a:pt x="0" y="76"/>
                    <a:pt x="0" y="75"/>
                    <a:pt x="1" y="73"/>
                  </a:cubicBezTo>
                  <a:cubicBezTo>
                    <a:pt x="1" y="72"/>
                    <a:pt x="3" y="71"/>
                    <a:pt x="4" y="71"/>
                  </a:cubicBezTo>
                  <a:cubicBezTo>
                    <a:pt x="20" y="71"/>
                    <a:pt x="20" y="71"/>
                    <a:pt x="20" y="71"/>
                  </a:cubicBezTo>
                  <a:cubicBezTo>
                    <a:pt x="20" y="0"/>
                    <a:pt x="20" y="0"/>
                    <a:pt x="20" y="0"/>
                  </a:cubicBezTo>
                  <a:lnTo>
                    <a:pt x="53" y="0"/>
                  </a:lnTo>
                  <a:close/>
                </a:path>
              </a:pathLst>
            </a:custGeom>
            <a:solidFill>
              <a:srgbClr val="039AC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40" name="Freeform 41"/>
            <p:cNvSpPr/>
            <p:nvPr/>
          </p:nvSpPr>
          <p:spPr bwMode="auto">
            <a:xfrm>
              <a:off x="4671043" y="4634028"/>
              <a:ext cx="131389" cy="99537"/>
            </a:xfrm>
            <a:custGeom>
              <a:avLst/>
              <a:gdLst>
                <a:gd name="T0" fmla="*/ 33 w 33"/>
                <a:gd name="T1" fmla="*/ 0 h 25"/>
                <a:gd name="T2" fmla="*/ 33 w 33"/>
                <a:gd name="T3" fmla="*/ 25 h 25"/>
                <a:gd name="T4" fmla="*/ 17 w 33"/>
                <a:gd name="T5" fmla="*/ 20 h 25"/>
                <a:gd name="T6" fmla="*/ 0 w 33"/>
                <a:gd name="T7" fmla="*/ 25 h 25"/>
                <a:gd name="T8" fmla="*/ 0 w 33"/>
                <a:gd name="T9" fmla="*/ 0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33" y="25"/>
                    <a:pt x="33" y="25"/>
                    <a:pt x="33" y="25"/>
                  </a:cubicBezTo>
                  <a:cubicBezTo>
                    <a:pt x="28" y="22"/>
                    <a:pt x="23" y="20"/>
                    <a:pt x="17" y="20"/>
                  </a:cubicBezTo>
                  <a:cubicBezTo>
                    <a:pt x="11" y="20"/>
                    <a:pt x="5" y="22"/>
                    <a:pt x="0" y="25"/>
                  </a:cubicBezTo>
                  <a:cubicBezTo>
                    <a:pt x="0" y="0"/>
                    <a:pt x="0" y="0"/>
                    <a:pt x="0" y="0"/>
                  </a:cubicBezTo>
                  <a:lnTo>
                    <a:pt x="33" y="0"/>
                  </a:lnTo>
                  <a:close/>
                </a:path>
              </a:pathLst>
            </a:custGeom>
            <a:solidFill>
              <a:srgbClr val="333333">
                <a:alpha val="15000"/>
              </a:srgb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41" name="Freeform 42"/>
            <p:cNvSpPr>
              <a:spLocks noEditPoints="1"/>
            </p:cNvSpPr>
            <p:nvPr/>
          </p:nvSpPr>
          <p:spPr bwMode="auto">
            <a:xfrm>
              <a:off x="3844882" y="1659849"/>
              <a:ext cx="1783711" cy="3153347"/>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0" y="0"/>
                    <a:pt x="0" y="100"/>
                    <a:pt x="0" y="224"/>
                  </a:cubicBezTo>
                  <a:cubicBezTo>
                    <a:pt x="0" y="570"/>
                    <a:pt x="0" y="570"/>
                    <a:pt x="0" y="570"/>
                  </a:cubicBezTo>
                  <a:cubicBezTo>
                    <a:pt x="0" y="684"/>
                    <a:pt x="85" y="778"/>
                    <a:pt x="196" y="792"/>
                  </a:cubicBezTo>
                  <a:cubicBezTo>
                    <a:pt x="196" y="777"/>
                    <a:pt x="196" y="777"/>
                    <a:pt x="196" y="777"/>
                  </a:cubicBezTo>
                  <a:cubicBezTo>
                    <a:pt x="196" y="761"/>
                    <a:pt x="208" y="749"/>
                    <a:pt x="224" y="749"/>
                  </a:cubicBezTo>
                  <a:cubicBezTo>
                    <a:pt x="239" y="749"/>
                    <a:pt x="252" y="761"/>
                    <a:pt x="252" y="777"/>
                  </a:cubicBezTo>
                  <a:cubicBezTo>
                    <a:pt x="252" y="792"/>
                    <a:pt x="252" y="792"/>
                    <a:pt x="252" y="792"/>
                  </a:cubicBezTo>
                  <a:cubicBezTo>
                    <a:pt x="362" y="778"/>
                    <a:pt x="448" y="684"/>
                    <a:pt x="448" y="570"/>
                  </a:cubicBezTo>
                  <a:cubicBezTo>
                    <a:pt x="448" y="224"/>
                    <a:pt x="448" y="224"/>
                    <a:pt x="448" y="224"/>
                  </a:cubicBezTo>
                  <a:cubicBezTo>
                    <a:pt x="448" y="100"/>
                    <a:pt x="347"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rgbClr val="039AC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43" name="koppt-图标"/>
            <p:cNvSpPr>
              <a:spLocks noEditPoints="1"/>
            </p:cNvSpPr>
            <p:nvPr/>
          </p:nvSpPr>
          <p:spPr bwMode="auto">
            <a:xfrm>
              <a:off x="4453712" y="2206395"/>
              <a:ext cx="566049" cy="542627"/>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rgbClr val="039ACF"/>
            </a:solid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333333"/>
                </a:solidFill>
                <a:effectLst/>
                <a:uLnTx/>
                <a:uFillTx/>
                <a:latin typeface="思源黑体 CN Bold"/>
                <a:ea typeface="+mn-ea"/>
                <a:cs typeface="+mn-cs"/>
              </a:endParaRPr>
            </a:p>
          </p:txBody>
        </p:sp>
      </p:grpSp>
      <p:sp>
        <p:nvSpPr>
          <p:cNvPr id="23" name="矩形 22"/>
          <p:cNvSpPr/>
          <p:nvPr/>
        </p:nvSpPr>
        <p:spPr>
          <a:xfrm>
            <a:off x="1152000" y="288000"/>
            <a:ext cx="47548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实践创新提供动力源泉</a:t>
            </a:r>
          </a:p>
        </p:txBody>
      </p:sp>
      <p:grpSp>
        <p:nvGrpSpPr>
          <p:cNvPr id="24" name="组合 23"/>
          <p:cNvGrpSpPr/>
          <p:nvPr/>
        </p:nvGrpSpPr>
        <p:grpSpPr>
          <a:xfrm>
            <a:off x="3574124" y="3566373"/>
            <a:ext cx="1506640" cy="574723"/>
            <a:chOff x="1030092" y="2801429"/>
            <a:chExt cx="2749471" cy="574723"/>
          </a:xfrm>
        </p:grpSpPr>
        <p:sp>
          <p:nvSpPr>
            <p:cNvPr id="25" name="矩形 24"/>
            <p:cNvSpPr/>
            <p:nvPr/>
          </p:nvSpPr>
          <p:spPr>
            <a:xfrm>
              <a:off x="1030092" y="2801429"/>
              <a:ext cx="2749471" cy="460375"/>
            </a:xfrm>
            <a:prstGeom prst="rect">
              <a:avLst/>
            </a:prstGeom>
          </p:spPr>
          <p:txBody>
            <a:bodyPr wrap="square">
              <a:spAutoFit/>
            </a:bodyPr>
            <a:lstStyle/>
            <a:p>
              <a:pPr marL="0" marR="0" lvl="2" indent="0" algn="ctr"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prstClr val="white"/>
                  </a:solidFill>
                  <a:effectLst/>
                  <a:uLnTx/>
                  <a:uFillTx/>
                  <a:latin typeface="Arial" panose="020B0604020202020204"/>
                  <a:ea typeface="微软雅黑" panose="020B0503020204020204" pitchFamily="34" charset="-122"/>
                  <a:cs typeface="+mn-cs"/>
                </a:rPr>
                <a:t>认识基础</a:t>
              </a:r>
            </a:p>
          </p:txBody>
        </p:sp>
        <p:cxnSp>
          <p:nvCxnSpPr>
            <p:cNvPr id="27" name="直接连接符 26"/>
            <p:cNvCxnSpPr/>
            <p:nvPr/>
          </p:nvCxnSpPr>
          <p:spPr>
            <a:xfrm>
              <a:off x="2188827" y="3376152"/>
              <a:ext cx="432000"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4" name="组合 43"/>
          <p:cNvGrpSpPr/>
          <p:nvPr/>
        </p:nvGrpSpPr>
        <p:grpSpPr>
          <a:xfrm>
            <a:off x="6797650" y="3495888"/>
            <a:ext cx="1506640" cy="645208"/>
            <a:chOff x="1031251" y="2730944"/>
            <a:chExt cx="2749471" cy="645208"/>
          </a:xfrm>
        </p:grpSpPr>
        <p:sp>
          <p:nvSpPr>
            <p:cNvPr id="45" name="矩形 44"/>
            <p:cNvSpPr/>
            <p:nvPr/>
          </p:nvSpPr>
          <p:spPr>
            <a:xfrm>
              <a:off x="1031251" y="2730944"/>
              <a:ext cx="2749471" cy="645160"/>
            </a:xfrm>
            <a:prstGeom prst="rect">
              <a:avLst/>
            </a:prstGeom>
          </p:spPr>
          <p:txBody>
            <a:bodyPr wrap="square">
              <a:spAutoFit/>
            </a:bodyPr>
            <a:lstStyle/>
            <a:p>
              <a:pPr marL="0" marR="0" lvl="2"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prstClr val="white"/>
                  </a:solidFill>
                  <a:effectLst/>
                  <a:uLnTx/>
                  <a:uFillTx/>
                  <a:latin typeface="Arial" panose="020B0604020202020204"/>
                  <a:ea typeface="微软雅黑" panose="020B0503020204020204" pitchFamily="34" charset="-122"/>
                  <a:cs typeface="+mn-cs"/>
                </a:rPr>
                <a:t>现实是最好的理论</a:t>
              </a:r>
            </a:p>
          </p:txBody>
        </p:sp>
        <p:cxnSp>
          <p:nvCxnSpPr>
            <p:cNvPr id="49" name="直接连接符 48"/>
            <p:cNvCxnSpPr/>
            <p:nvPr/>
          </p:nvCxnSpPr>
          <p:spPr>
            <a:xfrm>
              <a:off x="2188827" y="3376152"/>
              <a:ext cx="432000"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8" name="矩形 57"/>
          <p:cNvSpPr/>
          <p:nvPr/>
        </p:nvSpPr>
        <p:spPr>
          <a:xfrm>
            <a:off x="2908300" y="5179695"/>
            <a:ext cx="2816225" cy="1198880"/>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ea"/>
                <a:sym typeface="+mn-ea"/>
              </a:rPr>
              <a:t> 实践创新是理论创新的源泉，因为实践是认识的基础，实践是认识的唯一来源。</a:t>
            </a:r>
          </a:p>
        </p:txBody>
      </p:sp>
      <p:sp>
        <p:nvSpPr>
          <p:cNvPr id="59" name="矩形 58"/>
          <p:cNvSpPr/>
          <p:nvPr/>
        </p:nvSpPr>
        <p:spPr>
          <a:xfrm>
            <a:off x="6392640" y="5179451"/>
            <a:ext cx="2315388" cy="1198880"/>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ea"/>
                <a:sym typeface="+mn-ea"/>
              </a:rPr>
              <a:t> 现实的成功是最好的理论，没有一种抽象的教条能够和它辩论”。</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5829025" y="2932663"/>
            <a:ext cx="428011" cy="322501"/>
            <a:chOff x="3165459" y="3077262"/>
            <a:chExt cx="428011" cy="322501"/>
          </a:xfrm>
          <a:solidFill>
            <a:srgbClr val="005EA4"/>
          </a:solidFill>
        </p:grpSpPr>
        <p:sp>
          <p:nvSpPr>
            <p:cNvPr id="62" name="Freeform 25"/>
            <p:cNvSpPr/>
            <p:nvPr/>
          </p:nvSpPr>
          <p:spPr bwMode="auto">
            <a:xfrm>
              <a:off x="3390414" y="3077262"/>
              <a:ext cx="203056" cy="322501"/>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63" name="Freeform 26"/>
            <p:cNvSpPr/>
            <p:nvPr/>
          </p:nvSpPr>
          <p:spPr bwMode="auto">
            <a:xfrm>
              <a:off x="3165459" y="3077262"/>
              <a:ext cx="201066" cy="322501"/>
            </a:xfrm>
            <a:custGeom>
              <a:avLst/>
              <a:gdLst>
                <a:gd name="T0" fmla="*/ 8 w 51"/>
                <a:gd name="T1" fmla="*/ 81 h 81"/>
                <a:gd name="T2" fmla="*/ 2 w 51"/>
                <a:gd name="T3" fmla="*/ 78 h 81"/>
                <a:gd name="T4" fmla="*/ 2 w 51"/>
                <a:gd name="T5" fmla="*/ 68 h 81"/>
                <a:gd name="T6" fmla="*/ 30 w 51"/>
                <a:gd name="T7" fmla="*/ 41 h 81"/>
                <a:gd name="T8" fmla="*/ 2 w 51"/>
                <a:gd name="T9" fmla="*/ 14 h 81"/>
                <a:gd name="T10" fmla="*/ 2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2" y="78"/>
                  </a:cubicBezTo>
                  <a:cubicBezTo>
                    <a:pt x="0" y="76"/>
                    <a:pt x="0" y="71"/>
                    <a:pt x="2" y="68"/>
                  </a:cubicBezTo>
                  <a:cubicBezTo>
                    <a:pt x="30" y="41"/>
                    <a:pt x="30" y="41"/>
                    <a:pt x="30" y="41"/>
                  </a:cubicBezTo>
                  <a:cubicBezTo>
                    <a:pt x="2" y="14"/>
                    <a:pt x="2" y="14"/>
                    <a:pt x="2" y="14"/>
                  </a:cubicBezTo>
                  <a:cubicBezTo>
                    <a:pt x="0" y="11"/>
                    <a:pt x="0" y="6"/>
                    <a:pt x="2"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grpSp>
      <p:grpSp>
        <p:nvGrpSpPr>
          <p:cNvPr id="36" name="组合 35"/>
          <p:cNvGrpSpPr/>
          <p:nvPr/>
        </p:nvGrpSpPr>
        <p:grpSpPr>
          <a:xfrm>
            <a:off x="3539729" y="1515250"/>
            <a:ext cx="1783711" cy="3443996"/>
            <a:chOff x="1130336" y="1659849"/>
            <a:chExt cx="1783711" cy="3443996"/>
          </a:xfrm>
        </p:grpSpPr>
        <p:sp>
          <p:nvSpPr>
            <p:cNvPr id="53" name="Freeform 37"/>
            <p:cNvSpPr/>
            <p:nvPr/>
          </p:nvSpPr>
          <p:spPr bwMode="auto">
            <a:xfrm>
              <a:off x="1878857" y="4634028"/>
              <a:ext cx="286668" cy="469817"/>
            </a:xfrm>
            <a:custGeom>
              <a:avLst/>
              <a:gdLst>
                <a:gd name="T0" fmla="*/ 52 w 72"/>
                <a:gd name="T1" fmla="*/ 0 h 118"/>
                <a:gd name="T2" fmla="*/ 52 w 72"/>
                <a:gd name="T3" fmla="*/ 71 h 118"/>
                <a:gd name="T4" fmla="*/ 69 w 72"/>
                <a:gd name="T5" fmla="*/ 71 h 118"/>
                <a:gd name="T6" fmla="*/ 72 w 72"/>
                <a:gd name="T7" fmla="*/ 73 h 118"/>
                <a:gd name="T8" fmla="*/ 71 w 72"/>
                <a:gd name="T9" fmla="*/ 77 h 118"/>
                <a:gd name="T10" fmla="*/ 36 w 72"/>
                <a:gd name="T11" fmla="*/ 118 h 118"/>
                <a:gd name="T12" fmla="*/ 1 w 72"/>
                <a:gd name="T13" fmla="*/ 77 h 118"/>
                <a:gd name="T14" fmla="*/ 0 w 72"/>
                <a:gd name="T15" fmla="*/ 73 h 118"/>
                <a:gd name="T16" fmla="*/ 3 w 72"/>
                <a:gd name="T17" fmla="*/ 71 h 118"/>
                <a:gd name="T18" fmla="*/ 20 w 72"/>
                <a:gd name="T19" fmla="*/ 71 h 118"/>
                <a:gd name="T20" fmla="*/ 20 w 72"/>
                <a:gd name="T21" fmla="*/ 0 h 118"/>
                <a:gd name="T22" fmla="*/ 52 w 72"/>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8">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8"/>
                    <a:pt x="36" y="118"/>
                    <a:pt x="36" y="118"/>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lnTo>
                    <a:pt x="52" y="0"/>
                  </a:lnTo>
                  <a:close/>
                </a:path>
              </a:pathLst>
            </a:custGeom>
            <a:solidFill>
              <a:srgbClr val="005EA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54" name="Freeform 38"/>
            <p:cNvSpPr/>
            <p:nvPr/>
          </p:nvSpPr>
          <p:spPr bwMode="auto">
            <a:xfrm>
              <a:off x="1958487" y="4634028"/>
              <a:ext cx="127408" cy="99537"/>
            </a:xfrm>
            <a:custGeom>
              <a:avLst/>
              <a:gdLst>
                <a:gd name="T0" fmla="*/ 32 w 32"/>
                <a:gd name="T1" fmla="*/ 0 h 25"/>
                <a:gd name="T2" fmla="*/ 32 w 32"/>
                <a:gd name="T3" fmla="*/ 25 h 25"/>
                <a:gd name="T4" fmla="*/ 16 w 32"/>
                <a:gd name="T5" fmla="*/ 20 h 25"/>
                <a:gd name="T6" fmla="*/ 0 w 32"/>
                <a:gd name="T7" fmla="*/ 25 h 25"/>
                <a:gd name="T8" fmla="*/ 0 w 32"/>
                <a:gd name="T9" fmla="*/ 0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32" y="25"/>
                    <a:pt x="32" y="25"/>
                    <a:pt x="32" y="25"/>
                  </a:cubicBezTo>
                  <a:cubicBezTo>
                    <a:pt x="28" y="22"/>
                    <a:pt x="22" y="20"/>
                    <a:pt x="16" y="20"/>
                  </a:cubicBezTo>
                  <a:cubicBezTo>
                    <a:pt x="10" y="20"/>
                    <a:pt x="4" y="22"/>
                    <a:pt x="0" y="25"/>
                  </a:cubicBezTo>
                  <a:cubicBezTo>
                    <a:pt x="0" y="0"/>
                    <a:pt x="0" y="0"/>
                    <a:pt x="0" y="0"/>
                  </a:cubicBezTo>
                  <a:lnTo>
                    <a:pt x="32" y="0"/>
                  </a:lnTo>
                  <a:close/>
                </a:path>
              </a:pathLst>
            </a:custGeom>
            <a:solidFill>
              <a:srgbClr val="231815">
                <a:alpha val="15000"/>
              </a:srgb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55" name="Freeform 39"/>
            <p:cNvSpPr>
              <a:spLocks noEditPoints="1"/>
            </p:cNvSpPr>
            <p:nvPr/>
          </p:nvSpPr>
          <p:spPr bwMode="auto">
            <a:xfrm>
              <a:off x="1130336" y="1659849"/>
              <a:ext cx="1783711" cy="3153347"/>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0" y="0"/>
                    <a:pt x="0" y="100"/>
                    <a:pt x="0" y="224"/>
                  </a:cubicBezTo>
                  <a:cubicBezTo>
                    <a:pt x="0" y="570"/>
                    <a:pt x="0" y="570"/>
                    <a:pt x="0" y="570"/>
                  </a:cubicBezTo>
                  <a:cubicBezTo>
                    <a:pt x="0" y="684"/>
                    <a:pt x="86" y="778"/>
                    <a:pt x="196" y="792"/>
                  </a:cubicBezTo>
                  <a:cubicBezTo>
                    <a:pt x="196" y="777"/>
                    <a:pt x="196" y="777"/>
                    <a:pt x="196" y="777"/>
                  </a:cubicBezTo>
                  <a:cubicBezTo>
                    <a:pt x="196" y="761"/>
                    <a:pt x="209" y="749"/>
                    <a:pt x="224" y="749"/>
                  </a:cubicBezTo>
                  <a:cubicBezTo>
                    <a:pt x="239" y="749"/>
                    <a:pt x="252" y="761"/>
                    <a:pt x="252" y="777"/>
                  </a:cubicBezTo>
                  <a:cubicBezTo>
                    <a:pt x="252" y="792"/>
                    <a:pt x="252" y="792"/>
                    <a:pt x="252" y="792"/>
                  </a:cubicBezTo>
                  <a:cubicBezTo>
                    <a:pt x="362" y="778"/>
                    <a:pt x="448" y="684"/>
                    <a:pt x="448" y="570"/>
                  </a:cubicBezTo>
                  <a:cubicBezTo>
                    <a:pt x="448" y="224"/>
                    <a:pt x="448" y="224"/>
                    <a:pt x="448" y="224"/>
                  </a:cubicBezTo>
                  <a:cubicBezTo>
                    <a:pt x="448" y="100"/>
                    <a:pt x="348"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rgbClr val="005EA4"/>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57" name="koppt-图标"/>
            <p:cNvSpPr>
              <a:spLocks noEditPoints="1"/>
            </p:cNvSpPr>
            <p:nvPr/>
          </p:nvSpPr>
          <p:spPr bwMode="auto">
            <a:xfrm>
              <a:off x="1749319" y="2203278"/>
              <a:ext cx="545744" cy="545744"/>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rgbClr val="005EA4"/>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333333"/>
                </a:solidFill>
                <a:effectLst/>
                <a:uLnTx/>
                <a:uFillTx/>
                <a:latin typeface="思源黑体 CN Bold"/>
                <a:ea typeface="+mn-ea"/>
                <a:cs typeface="+mn-cs"/>
              </a:endParaRPr>
            </a:p>
          </p:txBody>
        </p:sp>
      </p:grpSp>
      <p:grpSp>
        <p:nvGrpSpPr>
          <p:cNvPr id="38" name="组合 37"/>
          <p:cNvGrpSpPr/>
          <p:nvPr/>
        </p:nvGrpSpPr>
        <p:grpSpPr>
          <a:xfrm>
            <a:off x="6762621" y="1515250"/>
            <a:ext cx="1783711" cy="3443996"/>
            <a:chOff x="3844882" y="1659849"/>
            <a:chExt cx="1783711" cy="3443996"/>
          </a:xfrm>
        </p:grpSpPr>
        <p:sp>
          <p:nvSpPr>
            <p:cNvPr id="39" name="Freeform 40"/>
            <p:cNvSpPr/>
            <p:nvPr/>
          </p:nvSpPr>
          <p:spPr bwMode="auto">
            <a:xfrm>
              <a:off x="4591413" y="4634028"/>
              <a:ext cx="290649" cy="469817"/>
            </a:xfrm>
            <a:custGeom>
              <a:avLst/>
              <a:gdLst>
                <a:gd name="T0" fmla="*/ 53 w 73"/>
                <a:gd name="T1" fmla="*/ 0 h 118"/>
                <a:gd name="T2" fmla="*/ 53 w 73"/>
                <a:gd name="T3" fmla="*/ 71 h 118"/>
                <a:gd name="T4" fmla="*/ 69 w 73"/>
                <a:gd name="T5" fmla="*/ 71 h 118"/>
                <a:gd name="T6" fmla="*/ 73 w 73"/>
                <a:gd name="T7" fmla="*/ 73 h 118"/>
                <a:gd name="T8" fmla="*/ 72 w 73"/>
                <a:gd name="T9" fmla="*/ 77 h 118"/>
                <a:gd name="T10" fmla="*/ 37 w 73"/>
                <a:gd name="T11" fmla="*/ 118 h 118"/>
                <a:gd name="T12" fmla="*/ 1 w 73"/>
                <a:gd name="T13" fmla="*/ 77 h 118"/>
                <a:gd name="T14" fmla="*/ 1 w 73"/>
                <a:gd name="T15" fmla="*/ 73 h 118"/>
                <a:gd name="T16" fmla="*/ 4 w 73"/>
                <a:gd name="T17" fmla="*/ 71 h 118"/>
                <a:gd name="T18" fmla="*/ 20 w 73"/>
                <a:gd name="T19" fmla="*/ 71 h 118"/>
                <a:gd name="T20" fmla="*/ 20 w 73"/>
                <a:gd name="T21" fmla="*/ 0 h 118"/>
                <a:gd name="T22" fmla="*/ 53 w 73"/>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8">
                  <a:moveTo>
                    <a:pt x="53" y="0"/>
                  </a:moveTo>
                  <a:cubicBezTo>
                    <a:pt x="53" y="71"/>
                    <a:pt x="53" y="71"/>
                    <a:pt x="53" y="71"/>
                  </a:cubicBezTo>
                  <a:cubicBezTo>
                    <a:pt x="69" y="71"/>
                    <a:pt x="69" y="71"/>
                    <a:pt x="69" y="71"/>
                  </a:cubicBezTo>
                  <a:cubicBezTo>
                    <a:pt x="71" y="71"/>
                    <a:pt x="72" y="72"/>
                    <a:pt x="73" y="73"/>
                  </a:cubicBezTo>
                  <a:cubicBezTo>
                    <a:pt x="73" y="75"/>
                    <a:pt x="73" y="76"/>
                    <a:pt x="72" y="77"/>
                  </a:cubicBezTo>
                  <a:cubicBezTo>
                    <a:pt x="37" y="118"/>
                    <a:pt x="37" y="118"/>
                    <a:pt x="37" y="118"/>
                  </a:cubicBezTo>
                  <a:cubicBezTo>
                    <a:pt x="1" y="77"/>
                    <a:pt x="1" y="77"/>
                    <a:pt x="1" y="77"/>
                  </a:cubicBezTo>
                  <a:cubicBezTo>
                    <a:pt x="0" y="76"/>
                    <a:pt x="0" y="75"/>
                    <a:pt x="1" y="73"/>
                  </a:cubicBezTo>
                  <a:cubicBezTo>
                    <a:pt x="1" y="72"/>
                    <a:pt x="3" y="71"/>
                    <a:pt x="4" y="71"/>
                  </a:cubicBezTo>
                  <a:cubicBezTo>
                    <a:pt x="20" y="71"/>
                    <a:pt x="20" y="71"/>
                    <a:pt x="20" y="71"/>
                  </a:cubicBezTo>
                  <a:cubicBezTo>
                    <a:pt x="20" y="0"/>
                    <a:pt x="20" y="0"/>
                    <a:pt x="20" y="0"/>
                  </a:cubicBezTo>
                  <a:lnTo>
                    <a:pt x="53" y="0"/>
                  </a:lnTo>
                  <a:close/>
                </a:path>
              </a:pathLst>
            </a:custGeom>
            <a:solidFill>
              <a:srgbClr val="039AC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40" name="Freeform 41"/>
            <p:cNvSpPr/>
            <p:nvPr/>
          </p:nvSpPr>
          <p:spPr bwMode="auto">
            <a:xfrm>
              <a:off x="4671043" y="4634028"/>
              <a:ext cx="131389" cy="99537"/>
            </a:xfrm>
            <a:custGeom>
              <a:avLst/>
              <a:gdLst>
                <a:gd name="T0" fmla="*/ 33 w 33"/>
                <a:gd name="T1" fmla="*/ 0 h 25"/>
                <a:gd name="T2" fmla="*/ 33 w 33"/>
                <a:gd name="T3" fmla="*/ 25 h 25"/>
                <a:gd name="T4" fmla="*/ 17 w 33"/>
                <a:gd name="T5" fmla="*/ 20 h 25"/>
                <a:gd name="T6" fmla="*/ 0 w 33"/>
                <a:gd name="T7" fmla="*/ 25 h 25"/>
                <a:gd name="T8" fmla="*/ 0 w 33"/>
                <a:gd name="T9" fmla="*/ 0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33" y="25"/>
                    <a:pt x="33" y="25"/>
                    <a:pt x="33" y="25"/>
                  </a:cubicBezTo>
                  <a:cubicBezTo>
                    <a:pt x="28" y="22"/>
                    <a:pt x="23" y="20"/>
                    <a:pt x="17" y="20"/>
                  </a:cubicBezTo>
                  <a:cubicBezTo>
                    <a:pt x="11" y="20"/>
                    <a:pt x="5" y="22"/>
                    <a:pt x="0" y="25"/>
                  </a:cubicBezTo>
                  <a:cubicBezTo>
                    <a:pt x="0" y="0"/>
                    <a:pt x="0" y="0"/>
                    <a:pt x="0" y="0"/>
                  </a:cubicBezTo>
                  <a:lnTo>
                    <a:pt x="33" y="0"/>
                  </a:lnTo>
                  <a:close/>
                </a:path>
              </a:pathLst>
            </a:custGeom>
            <a:solidFill>
              <a:srgbClr val="333333">
                <a:alpha val="15000"/>
              </a:srgb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41" name="Freeform 42"/>
            <p:cNvSpPr>
              <a:spLocks noEditPoints="1"/>
            </p:cNvSpPr>
            <p:nvPr/>
          </p:nvSpPr>
          <p:spPr bwMode="auto">
            <a:xfrm>
              <a:off x="3844882" y="1659849"/>
              <a:ext cx="1783711" cy="3153347"/>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0" y="0"/>
                    <a:pt x="0" y="100"/>
                    <a:pt x="0" y="224"/>
                  </a:cubicBezTo>
                  <a:cubicBezTo>
                    <a:pt x="0" y="570"/>
                    <a:pt x="0" y="570"/>
                    <a:pt x="0" y="570"/>
                  </a:cubicBezTo>
                  <a:cubicBezTo>
                    <a:pt x="0" y="684"/>
                    <a:pt x="85" y="778"/>
                    <a:pt x="196" y="792"/>
                  </a:cubicBezTo>
                  <a:cubicBezTo>
                    <a:pt x="196" y="777"/>
                    <a:pt x="196" y="777"/>
                    <a:pt x="196" y="777"/>
                  </a:cubicBezTo>
                  <a:cubicBezTo>
                    <a:pt x="196" y="761"/>
                    <a:pt x="208" y="749"/>
                    <a:pt x="224" y="749"/>
                  </a:cubicBezTo>
                  <a:cubicBezTo>
                    <a:pt x="239" y="749"/>
                    <a:pt x="252" y="761"/>
                    <a:pt x="252" y="777"/>
                  </a:cubicBezTo>
                  <a:cubicBezTo>
                    <a:pt x="252" y="792"/>
                    <a:pt x="252" y="792"/>
                    <a:pt x="252" y="792"/>
                  </a:cubicBezTo>
                  <a:cubicBezTo>
                    <a:pt x="362" y="778"/>
                    <a:pt x="448" y="684"/>
                    <a:pt x="448" y="570"/>
                  </a:cubicBezTo>
                  <a:cubicBezTo>
                    <a:pt x="448" y="224"/>
                    <a:pt x="448" y="224"/>
                    <a:pt x="448" y="224"/>
                  </a:cubicBezTo>
                  <a:cubicBezTo>
                    <a:pt x="448" y="100"/>
                    <a:pt x="347"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rgbClr val="039AC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43" name="koppt-图标"/>
            <p:cNvSpPr>
              <a:spLocks noEditPoints="1"/>
            </p:cNvSpPr>
            <p:nvPr/>
          </p:nvSpPr>
          <p:spPr bwMode="auto">
            <a:xfrm>
              <a:off x="4453712" y="2206395"/>
              <a:ext cx="566049" cy="542627"/>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rgbClr val="039ACF"/>
            </a:solid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333333"/>
                </a:solidFill>
                <a:effectLst/>
                <a:uLnTx/>
                <a:uFillTx/>
                <a:latin typeface="思源黑体 CN Bold"/>
                <a:ea typeface="+mn-ea"/>
                <a:cs typeface="+mn-cs"/>
              </a:endParaRPr>
            </a:p>
          </p:txBody>
        </p:sp>
      </p:grpSp>
      <p:sp>
        <p:nvSpPr>
          <p:cNvPr id="23" name="矩形 22"/>
          <p:cNvSpPr/>
          <p:nvPr/>
        </p:nvSpPr>
        <p:spPr>
          <a:xfrm>
            <a:off x="1152000" y="288000"/>
            <a:ext cx="47548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理论创新提供行动指南</a:t>
            </a:r>
          </a:p>
        </p:txBody>
      </p:sp>
      <p:grpSp>
        <p:nvGrpSpPr>
          <p:cNvPr id="24" name="组合 23"/>
          <p:cNvGrpSpPr/>
          <p:nvPr/>
        </p:nvGrpSpPr>
        <p:grpSpPr>
          <a:xfrm>
            <a:off x="3678264" y="3505413"/>
            <a:ext cx="1506640" cy="574723"/>
            <a:chOff x="1030092" y="2801429"/>
            <a:chExt cx="2749471" cy="574723"/>
          </a:xfrm>
        </p:grpSpPr>
        <p:sp>
          <p:nvSpPr>
            <p:cNvPr id="25" name="矩形 24"/>
            <p:cNvSpPr/>
            <p:nvPr/>
          </p:nvSpPr>
          <p:spPr>
            <a:xfrm>
              <a:off x="1030092" y="2801429"/>
              <a:ext cx="2749471" cy="398780"/>
            </a:xfrm>
            <a:prstGeom prst="rect">
              <a:avLst/>
            </a:prstGeom>
          </p:spPr>
          <p:txBody>
            <a:bodyPr wrap="square">
              <a:spAutoFit/>
            </a:bodyPr>
            <a:lstStyle/>
            <a:p>
              <a:pPr marL="0" marR="0" lvl="2"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a:ln>
                    <a:noFill/>
                  </a:ln>
                  <a:solidFill>
                    <a:prstClr val="white"/>
                  </a:solidFill>
                  <a:effectLst/>
                  <a:uLnTx/>
                  <a:uFillTx/>
                  <a:latin typeface="Arial" panose="020B0604020202020204"/>
                  <a:ea typeface="微软雅黑" panose="020B0503020204020204" pitchFamily="34" charset="-122"/>
                  <a:cs typeface="+mn-cs"/>
                </a:rPr>
                <a:t>理论是先导</a:t>
              </a:r>
            </a:p>
          </p:txBody>
        </p:sp>
        <p:cxnSp>
          <p:nvCxnSpPr>
            <p:cNvPr id="27" name="直接连接符 26"/>
            <p:cNvCxnSpPr/>
            <p:nvPr/>
          </p:nvCxnSpPr>
          <p:spPr>
            <a:xfrm>
              <a:off x="2188827" y="3376152"/>
              <a:ext cx="432000"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4" name="组合 43"/>
          <p:cNvGrpSpPr/>
          <p:nvPr/>
        </p:nvGrpSpPr>
        <p:grpSpPr>
          <a:xfrm>
            <a:off x="6901790" y="3434928"/>
            <a:ext cx="1506640" cy="645208"/>
            <a:chOff x="1031251" y="2730944"/>
            <a:chExt cx="2749471" cy="645208"/>
          </a:xfrm>
        </p:grpSpPr>
        <p:sp>
          <p:nvSpPr>
            <p:cNvPr id="45" name="矩形 44"/>
            <p:cNvSpPr/>
            <p:nvPr/>
          </p:nvSpPr>
          <p:spPr>
            <a:xfrm>
              <a:off x="1031251" y="2730944"/>
              <a:ext cx="2749471" cy="645160"/>
            </a:xfrm>
            <a:prstGeom prst="rect">
              <a:avLst/>
            </a:prstGeom>
          </p:spPr>
          <p:txBody>
            <a:bodyPr wrap="square">
              <a:spAutoFit/>
            </a:bodyPr>
            <a:lstStyle/>
            <a:p>
              <a:pPr marL="0" marR="0" lvl="2"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prstClr val="white"/>
                  </a:solidFill>
                  <a:effectLst/>
                  <a:uLnTx/>
                  <a:uFillTx/>
                  <a:latin typeface="Arial" panose="020B0604020202020204"/>
                  <a:ea typeface="微软雅黑" panose="020B0503020204020204" pitchFamily="34" charset="-122"/>
                  <a:cs typeface="+mn-cs"/>
                </a:rPr>
                <a:t>理论的科学性</a:t>
              </a:r>
            </a:p>
          </p:txBody>
        </p:sp>
        <p:cxnSp>
          <p:nvCxnSpPr>
            <p:cNvPr id="49" name="直接连接符 48"/>
            <p:cNvCxnSpPr/>
            <p:nvPr/>
          </p:nvCxnSpPr>
          <p:spPr>
            <a:xfrm>
              <a:off x="2188827" y="3376152"/>
              <a:ext cx="432000"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8" name="矩形 57"/>
          <p:cNvSpPr/>
          <p:nvPr/>
        </p:nvSpPr>
        <p:spPr>
          <a:xfrm>
            <a:off x="3012440" y="5118735"/>
            <a:ext cx="2816225" cy="829945"/>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ea"/>
                <a:sym typeface="+mn-ea"/>
              </a:rPr>
              <a:t> 理论是实践的先导，思想是行动的指南。</a:t>
            </a:r>
          </a:p>
        </p:txBody>
      </p:sp>
      <p:sp>
        <p:nvSpPr>
          <p:cNvPr id="59" name="矩形 58"/>
          <p:cNvSpPr/>
          <p:nvPr/>
        </p:nvSpPr>
        <p:spPr>
          <a:xfrm>
            <a:off x="6496780" y="5118491"/>
            <a:ext cx="2315388" cy="1198880"/>
          </a:xfrm>
          <a:prstGeom prst="rect">
            <a:avLst/>
          </a:prstGeom>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ea"/>
                <a:sym typeface="+mn-ea"/>
              </a:rPr>
              <a:t> 中国特色社会主义理论本身具有鲜明的科学性和真理性。</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42976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习近平总书记的表述</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1013460" y="1429385"/>
            <a:ext cx="6840855" cy="5323205"/>
          </a:xfrm>
          <a:prstGeom prst="rect">
            <a:avLst/>
          </a:prstGeom>
          <a:noFill/>
        </p:spPr>
        <p:txBody>
          <a:bodyPr wrap="square" rtlCol="0">
            <a:spAutoFit/>
          </a:bodyPr>
          <a:lstStyle/>
          <a:p>
            <a:pPr marL="285750" marR="0" lvl="0" indent="-285750" algn="l" defTabSz="914400" rtl="0" eaLnBrk="1" fontAlgn="auto" latinLnBrk="0" hangingPunct="1">
              <a:lnSpc>
                <a:spcPct val="125000"/>
              </a:lnSpc>
              <a:spcBef>
                <a:spcPts val="0"/>
              </a:spcBef>
              <a:spcAft>
                <a:spcPts val="0"/>
              </a:spcAft>
              <a:buClrTx/>
              <a:buSzTx/>
              <a:buFont typeface="Arial" panose="020B0604020202020204" pitchFamily="34" charset="0"/>
              <a:buChar char="•"/>
              <a:defRPr/>
            </a:pPr>
            <a:r>
              <a:rPr kumimoji="0" lang="zh-CN" altLang="en-US" sz="2000" b="1"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实现理论创新和实践创新良性互动</a:t>
            </a: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a:p>
            <a:pPr marL="0" marR="0" lvl="0" indent="0" algn="l"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马克思主义认识论告诉我们，认识与实践是辩证统一关系。习近平总书记在中共中央政治局第二十次集体学习时强调指出：“要学习掌握认识和实践辩证关系的原理”，“要根据时代变化和实践发展，不断深化认识，不断总结经验，不断实现理论创新和实践创新良性互动”。认识与实践、理论创新和实践创新之间是辩证统一、互存互动的关系。实践是人们能动地改造客观世界的活动。实践构成了人们社会生活的基本内容，推进了人类历史的不断发展，正因为如此，马克思认为“社会生活在本质上就是实践”。在人类生活中，实践体现出鲜明特色。</a:t>
            </a:r>
          </a:p>
          <a:p>
            <a:pPr marL="0" marR="0" lvl="0" indent="0" algn="l" defTabSz="914400" rtl="0" eaLnBrk="1" fontAlgn="auto" latinLnBrk="0" hangingPunct="1">
              <a:lnSpc>
                <a:spcPct val="125000"/>
              </a:lnSpc>
              <a:spcBef>
                <a:spcPts val="0"/>
              </a:spcBef>
              <a:spcAft>
                <a:spcPts val="0"/>
              </a:spcAft>
              <a:buClrTx/>
              <a:buSzTx/>
              <a:buFont typeface="Arial" panose="020B0604020202020204" pitchFamily="34" charset="0"/>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实践是检验真理的唯一标准。理论来源于实践，但科学的理论形成之后又对实践产生重要指导作用，对人们从事新的实践活动提供必要理论指导。习近平总书记指出：“必须高度重视理论的作用，增强理论自信和战略定力，对经过反复实践和比较得出的正确理论，要坚定不移坚持。”</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îŝľiḓe"/>
          <p:cNvGrpSpPr/>
          <p:nvPr/>
        </p:nvGrpSpPr>
        <p:grpSpPr>
          <a:xfrm>
            <a:off x="3714115" y="3577502"/>
            <a:ext cx="3619500" cy="2097162"/>
            <a:chOff x="3913069" y="2164197"/>
            <a:chExt cx="4365862" cy="2529609"/>
          </a:xfrm>
        </p:grpSpPr>
        <p:sp>
          <p:nvSpPr>
            <p:cNvPr id="13" name="îṩḷïḍé"/>
            <p:cNvSpPr/>
            <p:nvPr/>
          </p:nvSpPr>
          <p:spPr>
            <a:xfrm>
              <a:off x="6234188" y="2164197"/>
              <a:ext cx="2044743" cy="2529609"/>
            </a:xfrm>
            <a:custGeom>
              <a:avLst/>
              <a:gdLst>
                <a:gd name="connsiteX0" fmla="*/ 0 w 2044743"/>
                <a:gd name="connsiteY0" fmla="*/ 0 h 2529609"/>
                <a:gd name="connsiteX1" fmla="*/ 1428764 w 2044743"/>
                <a:gd name="connsiteY1" fmla="*/ 0 h 2529609"/>
                <a:gd name="connsiteX2" fmla="*/ 2044743 w 2044743"/>
                <a:gd name="connsiteY2" fmla="*/ 1264805 h 2529609"/>
                <a:gd name="connsiteX3" fmla="*/ 1428764 w 2044743"/>
                <a:gd name="connsiteY3" fmla="*/ 2529609 h 2529609"/>
                <a:gd name="connsiteX4" fmla="*/ 0 w 2044743"/>
                <a:gd name="connsiteY4" fmla="*/ 2529609 h 2529609"/>
                <a:gd name="connsiteX5" fmla="*/ 0 w 2044743"/>
                <a:gd name="connsiteY5" fmla="*/ 0 h 2529609"/>
                <a:gd name="connsiteX6" fmla="*/ 1741055 w 2044743"/>
                <a:gd name="connsiteY6" fmla="*/ 1158586 h 2529609"/>
                <a:gd name="connsiteX7" fmla="*/ 1634837 w 2044743"/>
                <a:gd name="connsiteY7" fmla="*/ 1264804 h 2529609"/>
                <a:gd name="connsiteX8" fmla="*/ 1741055 w 2044743"/>
                <a:gd name="connsiteY8" fmla="*/ 1371022 h 2529609"/>
                <a:gd name="connsiteX9" fmla="*/ 1847273 w 2044743"/>
                <a:gd name="connsiteY9" fmla="*/ 1264804 h 2529609"/>
                <a:gd name="connsiteX10" fmla="*/ 1741055 w 2044743"/>
                <a:gd name="connsiteY10" fmla="*/ 1158586 h 25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4743" h="2529609">
                  <a:moveTo>
                    <a:pt x="0" y="0"/>
                  </a:moveTo>
                  <a:lnTo>
                    <a:pt x="1428764" y="0"/>
                  </a:lnTo>
                  <a:lnTo>
                    <a:pt x="2044743" y="1264805"/>
                  </a:lnTo>
                  <a:lnTo>
                    <a:pt x="1428764" y="2529609"/>
                  </a:lnTo>
                  <a:lnTo>
                    <a:pt x="0" y="2529609"/>
                  </a:lnTo>
                  <a:lnTo>
                    <a:pt x="0" y="0"/>
                  </a:lnTo>
                  <a:close/>
                  <a:moveTo>
                    <a:pt x="1741055" y="1158586"/>
                  </a:moveTo>
                  <a:cubicBezTo>
                    <a:pt x="1682392" y="1158586"/>
                    <a:pt x="1634837" y="1206141"/>
                    <a:pt x="1634837" y="1264804"/>
                  </a:cubicBezTo>
                  <a:cubicBezTo>
                    <a:pt x="1634837" y="1323467"/>
                    <a:pt x="1682392" y="1371022"/>
                    <a:pt x="1741055" y="1371022"/>
                  </a:cubicBezTo>
                  <a:cubicBezTo>
                    <a:pt x="1799718" y="1371022"/>
                    <a:pt x="1847273" y="1323467"/>
                    <a:pt x="1847273" y="1264804"/>
                  </a:cubicBezTo>
                  <a:cubicBezTo>
                    <a:pt x="1847273" y="1206141"/>
                    <a:pt x="1799718" y="1158586"/>
                    <a:pt x="1741055" y="1158586"/>
                  </a:cubicBezTo>
                  <a:close/>
                </a:path>
              </a:pathLst>
            </a:custGeom>
            <a:solidFill>
              <a:srgbClr val="4D9BD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iś1îḋe"/>
            <p:cNvSpPr/>
            <p:nvPr/>
          </p:nvSpPr>
          <p:spPr>
            <a:xfrm flipH="1">
              <a:off x="3913069" y="2164197"/>
              <a:ext cx="2044743" cy="2529609"/>
            </a:xfrm>
            <a:custGeom>
              <a:avLst/>
              <a:gdLst>
                <a:gd name="connsiteX0" fmla="*/ 0 w 2044743"/>
                <a:gd name="connsiteY0" fmla="*/ 0 h 2529609"/>
                <a:gd name="connsiteX1" fmla="*/ 1428764 w 2044743"/>
                <a:gd name="connsiteY1" fmla="*/ 0 h 2529609"/>
                <a:gd name="connsiteX2" fmla="*/ 2044743 w 2044743"/>
                <a:gd name="connsiteY2" fmla="*/ 1264805 h 2529609"/>
                <a:gd name="connsiteX3" fmla="*/ 1428764 w 2044743"/>
                <a:gd name="connsiteY3" fmla="*/ 2529609 h 2529609"/>
                <a:gd name="connsiteX4" fmla="*/ 0 w 2044743"/>
                <a:gd name="connsiteY4" fmla="*/ 2529609 h 2529609"/>
                <a:gd name="connsiteX5" fmla="*/ 0 w 2044743"/>
                <a:gd name="connsiteY5" fmla="*/ 0 h 2529609"/>
                <a:gd name="connsiteX6" fmla="*/ 1741055 w 2044743"/>
                <a:gd name="connsiteY6" fmla="*/ 1158586 h 2529609"/>
                <a:gd name="connsiteX7" fmla="*/ 1634837 w 2044743"/>
                <a:gd name="connsiteY7" fmla="*/ 1264804 h 2529609"/>
                <a:gd name="connsiteX8" fmla="*/ 1741055 w 2044743"/>
                <a:gd name="connsiteY8" fmla="*/ 1371022 h 2529609"/>
                <a:gd name="connsiteX9" fmla="*/ 1847273 w 2044743"/>
                <a:gd name="connsiteY9" fmla="*/ 1264804 h 2529609"/>
                <a:gd name="connsiteX10" fmla="*/ 1741055 w 2044743"/>
                <a:gd name="connsiteY10" fmla="*/ 1158586 h 25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4743" h="2529609">
                  <a:moveTo>
                    <a:pt x="0" y="0"/>
                  </a:moveTo>
                  <a:lnTo>
                    <a:pt x="1428764" y="0"/>
                  </a:lnTo>
                  <a:lnTo>
                    <a:pt x="2044743" y="1264805"/>
                  </a:lnTo>
                  <a:lnTo>
                    <a:pt x="1428764" y="2529609"/>
                  </a:lnTo>
                  <a:lnTo>
                    <a:pt x="0" y="2529609"/>
                  </a:lnTo>
                  <a:lnTo>
                    <a:pt x="0" y="0"/>
                  </a:lnTo>
                  <a:close/>
                  <a:moveTo>
                    <a:pt x="1741055" y="1158586"/>
                  </a:moveTo>
                  <a:cubicBezTo>
                    <a:pt x="1682392" y="1158586"/>
                    <a:pt x="1634837" y="1206141"/>
                    <a:pt x="1634837" y="1264804"/>
                  </a:cubicBezTo>
                  <a:cubicBezTo>
                    <a:pt x="1634837" y="1323467"/>
                    <a:pt x="1682392" y="1371022"/>
                    <a:pt x="1741055" y="1371022"/>
                  </a:cubicBezTo>
                  <a:cubicBezTo>
                    <a:pt x="1799718" y="1371022"/>
                    <a:pt x="1847273" y="1323467"/>
                    <a:pt x="1847273" y="1264804"/>
                  </a:cubicBezTo>
                  <a:cubicBezTo>
                    <a:pt x="1847273" y="1206141"/>
                    <a:pt x="1799718" y="1158586"/>
                    <a:pt x="1741055" y="1158586"/>
                  </a:cubicBezTo>
                  <a:close/>
                </a:path>
              </a:pathLst>
            </a:custGeom>
            <a:solidFill>
              <a:srgbClr val="00539E"/>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 name="îŝḻïḓè"/>
            <p:cNvSpPr/>
            <p:nvPr/>
          </p:nvSpPr>
          <p:spPr bwMode="auto">
            <a:xfrm>
              <a:off x="6716291" y="2972064"/>
              <a:ext cx="705843" cy="770997"/>
            </a:xfrm>
            <a:custGeom>
              <a:avLst/>
              <a:gdLst>
                <a:gd name="connsiteX0" fmla="*/ 96838 w 309563"/>
                <a:gd name="connsiteY0" fmla="*/ 300038 h 338138"/>
                <a:gd name="connsiteX1" fmla="*/ 85725 w 309563"/>
                <a:gd name="connsiteY1" fmla="*/ 310357 h 338138"/>
                <a:gd name="connsiteX2" fmla="*/ 96838 w 309563"/>
                <a:gd name="connsiteY2" fmla="*/ 320676 h 338138"/>
                <a:gd name="connsiteX3" fmla="*/ 107951 w 309563"/>
                <a:gd name="connsiteY3" fmla="*/ 310357 h 338138"/>
                <a:gd name="connsiteX4" fmla="*/ 96838 w 309563"/>
                <a:gd name="connsiteY4" fmla="*/ 300038 h 338138"/>
                <a:gd name="connsiteX5" fmla="*/ 206375 w 309563"/>
                <a:gd name="connsiteY5" fmla="*/ 68263 h 338138"/>
                <a:gd name="connsiteX6" fmla="*/ 206375 w 309563"/>
                <a:gd name="connsiteY6" fmla="*/ 112713 h 338138"/>
                <a:gd name="connsiteX7" fmla="*/ 214312 w 309563"/>
                <a:gd name="connsiteY7" fmla="*/ 112713 h 338138"/>
                <a:gd name="connsiteX8" fmla="*/ 214312 w 309563"/>
                <a:gd name="connsiteY8" fmla="*/ 85726 h 338138"/>
                <a:gd name="connsiteX9" fmla="*/ 225425 w 309563"/>
                <a:gd name="connsiteY9" fmla="*/ 107951 h 338138"/>
                <a:gd name="connsiteX10" fmla="*/ 230188 w 309563"/>
                <a:gd name="connsiteY10" fmla="*/ 107951 h 338138"/>
                <a:gd name="connsiteX11" fmla="*/ 241300 w 309563"/>
                <a:gd name="connsiteY11" fmla="*/ 85726 h 338138"/>
                <a:gd name="connsiteX12" fmla="*/ 241300 w 309563"/>
                <a:gd name="connsiteY12" fmla="*/ 112713 h 338138"/>
                <a:gd name="connsiteX13" fmla="*/ 249238 w 309563"/>
                <a:gd name="connsiteY13" fmla="*/ 112713 h 338138"/>
                <a:gd name="connsiteX14" fmla="*/ 249238 w 309563"/>
                <a:gd name="connsiteY14" fmla="*/ 103562 h 338138"/>
                <a:gd name="connsiteX15" fmla="*/ 251925 w 309563"/>
                <a:gd name="connsiteY15" fmla="*/ 106176 h 338138"/>
                <a:gd name="connsiteX16" fmla="*/ 266701 w 309563"/>
                <a:gd name="connsiteY16" fmla="*/ 112713 h 338138"/>
                <a:gd name="connsiteX17" fmla="*/ 284163 w 309563"/>
                <a:gd name="connsiteY17" fmla="*/ 99640 h 338138"/>
                <a:gd name="connsiteX18" fmla="*/ 269387 w 309563"/>
                <a:gd name="connsiteY18" fmla="*/ 85259 h 338138"/>
                <a:gd name="connsiteX19" fmla="*/ 261328 w 309563"/>
                <a:gd name="connsiteY19" fmla="*/ 80029 h 338138"/>
                <a:gd name="connsiteX20" fmla="*/ 268044 w 309563"/>
                <a:gd name="connsiteY20" fmla="*/ 76107 h 338138"/>
                <a:gd name="connsiteX21" fmla="*/ 276104 w 309563"/>
                <a:gd name="connsiteY21" fmla="*/ 77415 h 338138"/>
                <a:gd name="connsiteX22" fmla="*/ 278790 w 309563"/>
                <a:gd name="connsiteY22" fmla="*/ 80029 h 338138"/>
                <a:gd name="connsiteX23" fmla="*/ 284163 w 309563"/>
                <a:gd name="connsiteY23" fmla="*/ 73493 h 338138"/>
                <a:gd name="connsiteX24" fmla="*/ 280133 w 309563"/>
                <a:gd name="connsiteY24" fmla="*/ 70878 h 338138"/>
                <a:gd name="connsiteX25" fmla="*/ 268044 w 309563"/>
                <a:gd name="connsiteY25" fmla="*/ 68263 h 338138"/>
                <a:gd name="connsiteX26" fmla="*/ 251925 w 309563"/>
                <a:gd name="connsiteY26" fmla="*/ 80029 h 338138"/>
                <a:gd name="connsiteX27" fmla="*/ 266701 w 309563"/>
                <a:gd name="connsiteY27" fmla="*/ 93103 h 338138"/>
                <a:gd name="connsiteX28" fmla="*/ 276104 w 309563"/>
                <a:gd name="connsiteY28" fmla="*/ 99640 h 338138"/>
                <a:gd name="connsiteX29" fmla="*/ 266701 w 309563"/>
                <a:gd name="connsiteY29" fmla="*/ 103562 h 338138"/>
                <a:gd name="connsiteX30" fmla="*/ 257298 w 309563"/>
                <a:gd name="connsiteY30" fmla="*/ 100947 h 338138"/>
                <a:gd name="connsiteX31" fmla="*/ 254611 w 309563"/>
                <a:gd name="connsiteY31" fmla="*/ 97025 h 338138"/>
                <a:gd name="connsiteX32" fmla="*/ 249238 w 309563"/>
                <a:gd name="connsiteY32" fmla="*/ 103562 h 338138"/>
                <a:gd name="connsiteX33" fmla="*/ 249238 w 309563"/>
                <a:gd name="connsiteY33" fmla="*/ 68263 h 338138"/>
                <a:gd name="connsiteX34" fmla="*/ 241300 w 309563"/>
                <a:gd name="connsiteY34" fmla="*/ 68263 h 338138"/>
                <a:gd name="connsiteX35" fmla="*/ 227012 w 309563"/>
                <a:gd name="connsiteY35" fmla="*/ 93663 h 338138"/>
                <a:gd name="connsiteX36" fmla="*/ 214312 w 309563"/>
                <a:gd name="connsiteY36" fmla="*/ 68263 h 338138"/>
                <a:gd name="connsiteX37" fmla="*/ 157163 w 309563"/>
                <a:gd name="connsiteY37" fmla="*/ 68263 h 338138"/>
                <a:gd name="connsiteX38" fmla="*/ 157163 w 309563"/>
                <a:gd name="connsiteY38" fmla="*/ 112713 h 338138"/>
                <a:gd name="connsiteX39" fmla="*/ 165100 w 309563"/>
                <a:gd name="connsiteY39" fmla="*/ 112713 h 338138"/>
                <a:gd name="connsiteX40" fmla="*/ 165100 w 309563"/>
                <a:gd name="connsiteY40" fmla="*/ 85726 h 338138"/>
                <a:gd name="connsiteX41" fmla="*/ 176213 w 309563"/>
                <a:gd name="connsiteY41" fmla="*/ 107951 h 338138"/>
                <a:gd name="connsiteX42" fmla="*/ 180976 w 309563"/>
                <a:gd name="connsiteY42" fmla="*/ 107951 h 338138"/>
                <a:gd name="connsiteX43" fmla="*/ 192088 w 309563"/>
                <a:gd name="connsiteY43" fmla="*/ 85726 h 338138"/>
                <a:gd name="connsiteX44" fmla="*/ 192088 w 309563"/>
                <a:gd name="connsiteY44" fmla="*/ 112713 h 338138"/>
                <a:gd name="connsiteX45" fmla="*/ 200026 w 309563"/>
                <a:gd name="connsiteY45" fmla="*/ 112713 h 338138"/>
                <a:gd name="connsiteX46" fmla="*/ 200026 w 309563"/>
                <a:gd name="connsiteY46" fmla="*/ 68263 h 338138"/>
                <a:gd name="connsiteX47" fmla="*/ 192088 w 309563"/>
                <a:gd name="connsiteY47" fmla="*/ 68263 h 338138"/>
                <a:gd name="connsiteX48" fmla="*/ 179388 w 309563"/>
                <a:gd name="connsiteY48" fmla="*/ 93663 h 338138"/>
                <a:gd name="connsiteX49" fmla="*/ 163513 w 309563"/>
                <a:gd name="connsiteY49" fmla="*/ 68263 h 338138"/>
                <a:gd name="connsiteX50" fmla="*/ 221456 w 309563"/>
                <a:gd name="connsiteY50" fmla="*/ 20638 h 338138"/>
                <a:gd name="connsiteX51" fmla="*/ 309563 w 309563"/>
                <a:gd name="connsiteY51" fmla="*/ 89928 h 338138"/>
                <a:gd name="connsiteX52" fmla="*/ 221456 w 309563"/>
                <a:gd name="connsiteY52" fmla="*/ 160525 h 338138"/>
                <a:gd name="connsiteX53" fmla="*/ 216196 w 309563"/>
                <a:gd name="connsiteY53" fmla="*/ 160525 h 338138"/>
                <a:gd name="connsiteX54" fmla="*/ 159650 w 309563"/>
                <a:gd name="connsiteY54" fmla="*/ 176213 h 338138"/>
                <a:gd name="connsiteX55" fmla="*/ 153075 w 309563"/>
                <a:gd name="connsiteY55" fmla="*/ 174906 h 338138"/>
                <a:gd name="connsiteX56" fmla="*/ 150445 w 309563"/>
                <a:gd name="connsiteY56" fmla="*/ 172291 h 338138"/>
                <a:gd name="connsiteX57" fmla="*/ 151760 w 309563"/>
                <a:gd name="connsiteY57" fmla="*/ 168369 h 338138"/>
                <a:gd name="connsiteX58" fmla="*/ 167540 w 309563"/>
                <a:gd name="connsiteY58" fmla="*/ 146144 h 338138"/>
                <a:gd name="connsiteX59" fmla="*/ 133350 w 309563"/>
                <a:gd name="connsiteY59" fmla="*/ 89928 h 338138"/>
                <a:gd name="connsiteX60" fmla="*/ 221456 w 309563"/>
                <a:gd name="connsiteY60" fmla="*/ 20638 h 338138"/>
                <a:gd name="connsiteX61" fmla="*/ 66675 w 309563"/>
                <a:gd name="connsiteY61" fmla="*/ 19050 h 338138"/>
                <a:gd name="connsiteX62" fmla="*/ 66675 w 309563"/>
                <a:gd name="connsiteY62" fmla="*/ 30163 h 338138"/>
                <a:gd name="connsiteX63" fmla="*/ 127000 w 309563"/>
                <a:gd name="connsiteY63" fmla="*/ 30163 h 338138"/>
                <a:gd name="connsiteX64" fmla="*/ 127000 w 309563"/>
                <a:gd name="connsiteY64" fmla="*/ 19050 h 338138"/>
                <a:gd name="connsiteX65" fmla="*/ 26531 w 309563"/>
                <a:gd name="connsiteY65" fmla="*/ 0 h 338138"/>
                <a:gd name="connsiteX66" fmla="*/ 45102 w 309563"/>
                <a:gd name="connsiteY66" fmla="*/ 0 h 338138"/>
                <a:gd name="connsiteX67" fmla="*/ 50408 w 309563"/>
                <a:gd name="connsiteY67" fmla="*/ 5283 h 338138"/>
                <a:gd name="connsiteX68" fmla="*/ 184389 w 309563"/>
                <a:gd name="connsiteY68" fmla="*/ 5283 h 338138"/>
                <a:gd name="connsiteX69" fmla="*/ 193675 w 309563"/>
                <a:gd name="connsiteY69" fmla="*/ 13208 h 338138"/>
                <a:gd name="connsiteX70" fmla="*/ 148572 w 309563"/>
                <a:gd name="connsiteY70" fmla="*/ 33021 h 338138"/>
                <a:gd name="connsiteX71" fmla="*/ 135307 w 309563"/>
                <a:gd name="connsiteY71" fmla="*/ 44909 h 338138"/>
                <a:gd name="connsiteX72" fmla="*/ 30510 w 309563"/>
                <a:gd name="connsiteY72" fmla="*/ 44909 h 338138"/>
                <a:gd name="connsiteX73" fmla="*/ 30510 w 309563"/>
                <a:gd name="connsiteY73" fmla="*/ 283983 h 338138"/>
                <a:gd name="connsiteX74" fmla="*/ 163164 w 309563"/>
                <a:gd name="connsiteY74" fmla="*/ 283983 h 338138"/>
                <a:gd name="connsiteX75" fmla="*/ 163164 w 309563"/>
                <a:gd name="connsiteY75" fmla="*/ 187561 h 338138"/>
                <a:gd name="connsiteX76" fmla="*/ 193675 w 309563"/>
                <a:gd name="connsiteY76" fmla="*/ 180957 h 338138"/>
                <a:gd name="connsiteX77" fmla="*/ 193675 w 309563"/>
                <a:gd name="connsiteY77" fmla="*/ 328892 h 338138"/>
                <a:gd name="connsiteX78" fmla="*/ 184389 w 309563"/>
                <a:gd name="connsiteY78" fmla="*/ 338138 h 338138"/>
                <a:gd name="connsiteX79" fmla="*/ 9286 w 309563"/>
                <a:gd name="connsiteY79" fmla="*/ 338138 h 338138"/>
                <a:gd name="connsiteX80" fmla="*/ 0 w 309563"/>
                <a:gd name="connsiteY80" fmla="*/ 328892 h 338138"/>
                <a:gd name="connsiteX81" fmla="*/ 0 w 309563"/>
                <a:gd name="connsiteY81" fmla="*/ 14529 h 338138"/>
                <a:gd name="connsiteX82" fmla="*/ 9286 w 309563"/>
                <a:gd name="connsiteY82" fmla="*/ 5283 h 338138"/>
                <a:gd name="connsiteX83" fmla="*/ 21224 w 309563"/>
                <a:gd name="connsiteY83" fmla="*/ 5283 h 338138"/>
                <a:gd name="connsiteX84" fmla="*/ 26531 w 309563"/>
                <a:gd name="connsiteY8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09563" h="338138">
                  <a:moveTo>
                    <a:pt x="96838" y="300038"/>
                  </a:moveTo>
                  <a:cubicBezTo>
                    <a:pt x="90700" y="300038"/>
                    <a:pt x="85725" y="304658"/>
                    <a:pt x="85725" y="310357"/>
                  </a:cubicBezTo>
                  <a:cubicBezTo>
                    <a:pt x="85725" y="316056"/>
                    <a:pt x="90700" y="320676"/>
                    <a:pt x="96838" y="320676"/>
                  </a:cubicBezTo>
                  <a:cubicBezTo>
                    <a:pt x="102976" y="320676"/>
                    <a:pt x="107951" y="316056"/>
                    <a:pt x="107951" y="310357"/>
                  </a:cubicBezTo>
                  <a:cubicBezTo>
                    <a:pt x="107951" y="304658"/>
                    <a:pt x="102976" y="300038"/>
                    <a:pt x="96838" y="300038"/>
                  </a:cubicBezTo>
                  <a:close/>
                  <a:moveTo>
                    <a:pt x="206375" y="68263"/>
                  </a:moveTo>
                  <a:lnTo>
                    <a:pt x="206375" y="112713"/>
                  </a:lnTo>
                  <a:lnTo>
                    <a:pt x="214312" y="112713"/>
                  </a:lnTo>
                  <a:lnTo>
                    <a:pt x="214312" y="85726"/>
                  </a:lnTo>
                  <a:lnTo>
                    <a:pt x="225425" y="107951"/>
                  </a:lnTo>
                  <a:lnTo>
                    <a:pt x="230188" y="107951"/>
                  </a:lnTo>
                  <a:lnTo>
                    <a:pt x="241300" y="85726"/>
                  </a:lnTo>
                  <a:lnTo>
                    <a:pt x="241300" y="112713"/>
                  </a:lnTo>
                  <a:lnTo>
                    <a:pt x="249238" y="112713"/>
                  </a:lnTo>
                  <a:lnTo>
                    <a:pt x="249238" y="103562"/>
                  </a:lnTo>
                  <a:cubicBezTo>
                    <a:pt x="249238" y="103562"/>
                    <a:pt x="249238" y="103562"/>
                    <a:pt x="251925" y="106176"/>
                  </a:cubicBezTo>
                  <a:cubicBezTo>
                    <a:pt x="255955" y="110099"/>
                    <a:pt x="261328" y="112713"/>
                    <a:pt x="266701" y="112713"/>
                  </a:cubicBezTo>
                  <a:cubicBezTo>
                    <a:pt x="277447" y="112713"/>
                    <a:pt x="284163" y="107484"/>
                    <a:pt x="284163" y="99640"/>
                  </a:cubicBezTo>
                  <a:cubicBezTo>
                    <a:pt x="284163" y="90488"/>
                    <a:pt x="276104" y="87874"/>
                    <a:pt x="269387" y="85259"/>
                  </a:cubicBezTo>
                  <a:cubicBezTo>
                    <a:pt x="262671" y="83951"/>
                    <a:pt x="261328" y="82644"/>
                    <a:pt x="261328" y="80029"/>
                  </a:cubicBezTo>
                  <a:cubicBezTo>
                    <a:pt x="261328" y="77415"/>
                    <a:pt x="265357" y="76107"/>
                    <a:pt x="268044" y="76107"/>
                  </a:cubicBezTo>
                  <a:cubicBezTo>
                    <a:pt x="270731" y="76107"/>
                    <a:pt x="274760" y="76107"/>
                    <a:pt x="276104" y="77415"/>
                  </a:cubicBezTo>
                  <a:cubicBezTo>
                    <a:pt x="276104" y="77415"/>
                    <a:pt x="276104" y="77415"/>
                    <a:pt x="278790" y="80029"/>
                  </a:cubicBezTo>
                  <a:cubicBezTo>
                    <a:pt x="278790" y="80029"/>
                    <a:pt x="278790" y="80029"/>
                    <a:pt x="284163" y="73493"/>
                  </a:cubicBezTo>
                  <a:cubicBezTo>
                    <a:pt x="284163" y="73493"/>
                    <a:pt x="284163" y="73493"/>
                    <a:pt x="280133" y="70878"/>
                  </a:cubicBezTo>
                  <a:cubicBezTo>
                    <a:pt x="277447" y="69571"/>
                    <a:pt x="273417" y="68263"/>
                    <a:pt x="268044" y="68263"/>
                  </a:cubicBezTo>
                  <a:cubicBezTo>
                    <a:pt x="258641" y="68263"/>
                    <a:pt x="251925" y="72185"/>
                    <a:pt x="251925" y="80029"/>
                  </a:cubicBezTo>
                  <a:cubicBezTo>
                    <a:pt x="251925" y="89181"/>
                    <a:pt x="261328" y="91796"/>
                    <a:pt x="266701" y="93103"/>
                  </a:cubicBezTo>
                  <a:cubicBezTo>
                    <a:pt x="273417" y="95718"/>
                    <a:pt x="276104" y="97025"/>
                    <a:pt x="276104" y="99640"/>
                  </a:cubicBezTo>
                  <a:cubicBezTo>
                    <a:pt x="276104" y="103562"/>
                    <a:pt x="270731" y="103562"/>
                    <a:pt x="266701" y="103562"/>
                  </a:cubicBezTo>
                  <a:cubicBezTo>
                    <a:pt x="264014" y="103562"/>
                    <a:pt x="259984" y="102254"/>
                    <a:pt x="257298" y="100947"/>
                  </a:cubicBezTo>
                  <a:cubicBezTo>
                    <a:pt x="257298" y="100947"/>
                    <a:pt x="257298" y="100947"/>
                    <a:pt x="254611" y="97025"/>
                  </a:cubicBezTo>
                  <a:cubicBezTo>
                    <a:pt x="254611" y="97025"/>
                    <a:pt x="254611" y="97025"/>
                    <a:pt x="249238" y="103562"/>
                  </a:cubicBezTo>
                  <a:lnTo>
                    <a:pt x="249238" y="68263"/>
                  </a:lnTo>
                  <a:lnTo>
                    <a:pt x="241300" y="68263"/>
                  </a:lnTo>
                  <a:lnTo>
                    <a:pt x="227012" y="93663"/>
                  </a:lnTo>
                  <a:lnTo>
                    <a:pt x="214312" y="68263"/>
                  </a:lnTo>
                  <a:close/>
                  <a:moveTo>
                    <a:pt x="157163" y="68263"/>
                  </a:moveTo>
                  <a:lnTo>
                    <a:pt x="157163" y="112713"/>
                  </a:lnTo>
                  <a:lnTo>
                    <a:pt x="165100" y="112713"/>
                  </a:lnTo>
                  <a:lnTo>
                    <a:pt x="165100" y="85726"/>
                  </a:lnTo>
                  <a:lnTo>
                    <a:pt x="176213" y="107951"/>
                  </a:lnTo>
                  <a:lnTo>
                    <a:pt x="180976" y="107951"/>
                  </a:lnTo>
                  <a:lnTo>
                    <a:pt x="192088" y="85726"/>
                  </a:lnTo>
                  <a:lnTo>
                    <a:pt x="192088" y="112713"/>
                  </a:lnTo>
                  <a:lnTo>
                    <a:pt x="200026" y="112713"/>
                  </a:lnTo>
                  <a:lnTo>
                    <a:pt x="200026" y="68263"/>
                  </a:lnTo>
                  <a:lnTo>
                    <a:pt x="192088" y="68263"/>
                  </a:lnTo>
                  <a:lnTo>
                    <a:pt x="179388" y="93663"/>
                  </a:lnTo>
                  <a:lnTo>
                    <a:pt x="163513" y="68263"/>
                  </a:lnTo>
                  <a:close/>
                  <a:moveTo>
                    <a:pt x="221456" y="20638"/>
                  </a:moveTo>
                  <a:cubicBezTo>
                    <a:pt x="270113" y="20638"/>
                    <a:pt x="309563" y="52014"/>
                    <a:pt x="309563" y="89928"/>
                  </a:cubicBezTo>
                  <a:cubicBezTo>
                    <a:pt x="309563" y="129149"/>
                    <a:pt x="270113" y="160525"/>
                    <a:pt x="221456" y="160525"/>
                  </a:cubicBezTo>
                  <a:cubicBezTo>
                    <a:pt x="218826" y="160525"/>
                    <a:pt x="217511" y="160525"/>
                    <a:pt x="216196" y="160525"/>
                  </a:cubicBezTo>
                  <a:cubicBezTo>
                    <a:pt x="189896" y="173599"/>
                    <a:pt x="170170" y="176213"/>
                    <a:pt x="159650" y="176213"/>
                  </a:cubicBezTo>
                  <a:cubicBezTo>
                    <a:pt x="155705" y="176213"/>
                    <a:pt x="154390" y="174906"/>
                    <a:pt x="153075" y="174906"/>
                  </a:cubicBezTo>
                  <a:cubicBezTo>
                    <a:pt x="151760" y="174906"/>
                    <a:pt x="150445" y="173599"/>
                    <a:pt x="150445" y="172291"/>
                  </a:cubicBezTo>
                  <a:cubicBezTo>
                    <a:pt x="149130" y="170984"/>
                    <a:pt x="150445" y="169676"/>
                    <a:pt x="151760" y="168369"/>
                  </a:cubicBezTo>
                  <a:cubicBezTo>
                    <a:pt x="163595" y="157910"/>
                    <a:pt x="166225" y="150066"/>
                    <a:pt x="167540" y="146144"/>
                  </a:cubicBezTo>
                  <a:cubicBezTo>
                    <a:pt x="145185" y="133071"/>
                    <a:pt x="133350" y="112153"/>
                    <a:pt x="133350" y="89928"/>
                  </a:cubicBezTo>
                  <a:cubicBezTo>
                    <a:pt x="133350" y="52014"/>
                    <a:pt x="172800" y="20638"/>
                    <a:pt x="221456" y="20638"/>
                  </a:cubicBezTo>
                  <a:close/>
                  <a:moveTo>
                    <a:pt x="66675" y="19050"/>
                  </a:moveTo>
                  <a:lnTo>
                    <a:pt x="66675" y="30163"/>
                  </a:lnTo>
                  <a:lnTo>
                    <a:pt x="127000" y="30163"/>
                  </a:lnTo>
                  <a:lnTo>
                    <a:pt x="127000" y="19050"/>
                  </a:lnTo>
                  <a:close/>
                  <a:moveTo>
                    <a:pt x="26531" y="0"/>
                  </a:moveTo>
                  <a:cubicBezTo>
                    <a:pt x="26531" y="0"/>
                    <a:pt x="26531" y="0"/>
                    <a:pt x="45102" y="0"/>
                  </a:cubicBezTo>
                  <a:cubicBezTo>
                    <a:pt x="47755" y="0"/>
                    <a:pt x="50408" y="2641"/>
                    <a:pt x="50408" y="5283"/>
                  </a:cubicBezTo>
                  <a:cubicBezTo>
                    <a:pt x="50408" y="5283"/>
                    <a:pt x="50408" y="5283"/>
                    <a:pt x="184389" y="5283"/>
                  </a:cubicBezTo>
                  <a:cubicBezTo>
                    <a:pt x="188369" y="5283"/>
                    <a:pt x="192348" y="9246"/>
                    <a:pt x="193675" y="13208"/>
                  </a:cubicBezTo>
                  <a:cubicBezTo>
                    <a:pt x="176430" y="17171"/>
                    <a:pt x="160511" y="23775"/>
                    <a:pt x="148572" y="33021"/>
                  </a:cubicBezTo>
                  <a:cubicBezTo>
                    <a:pt x="143266" y="36984"/>
                    <a:pt x="139287" y="40946"/>
                    <a:pt x="135307" y="44909"/>
                  </a:cubicBezTo>
                  <a:cubicBezTo>
                    <a:pt x="135307" y="44909"/>
                    <a:pt x="135307" y="44909"/>
                    <a:pt x="30510" y="44909"/>
                  </a:cubicBezTo>
                  <a:cubicBezTo>
                    <a:pt x="30510" y="44909"/>
                    <a:pt x="30510" y="44909"/>
                    <a:pt x="30510" y="283983"/>
                  </a:cubicBezTo>
                  <a:cubicBezTo>
                    <a:pt x="30510" y="283983"/>
                    <a:pt x="30510" y="283983"/>
                    <a:pt x="163164" y="283983"/>
                  </a:cubicBezTo>
                  <a:lnTo>
                    <a:pt x="163164" y="187561"/>
                  </a:lnTo>
                  <a:cubicBezTo>
                    <a:pt x="172450" y="187561"/>
                    <a:pt x="181736" y="184919"/>
                    <a:pt x="193675" y="180957"/>
                  </a:cubicBezTo>
                  <a:cubicBezTo>
                    <a:pt x="193675" y="180957"/>
                    <a:pt x="193675" y="180957"/>
                    <a:pt x="193675" y="328892"/>
                  </a:cubicBezTo>
                  <a:cubicBezTo>
                    <a:pt x="193675" y="334176"/>
                    <a:pt x="189695" y="338138"/>
                    <a:pt x="184389" y="338138"/>
                  </a:cubicBezTo>
                  <a:cubicBezTo>
                    <a:pt x="184389" y="338138"/>
                    <a:pt x="184389" y="338138"/>
                    <a:pt x="9286" y="338138"/>
                  </a:cubicBezTo>
                  <a:cubicBezTo>
                    <a:pt x="3979" y="338138"/>
                    <a:pt x="0" y="334176"/>
                    <a:pt x="0" y="328892"/>
                  </a:cubicBezTo>
                  <a:cubicBezTo>
                    <a:pt x="0" y="328892"/>
                    <a:pt x="0" y="328892"/>
                    <a:pt x="0" y="14529"/>
                  </a:cubicBezTo>
                  <a:cubicBezTo>
                    <a:pt x="0" y="9246"/>
                    <a:pt x="3979" y="5283"/>
                    <a:pt x="9286" y="5283"/>
                  </a:cubicBezTo>
                  <a:cubicBezTo>
                    <a:pt x="9286" y="5283"/>
                    <a:pt x="9286" y="5283"/>
                    <a:pt x="21224" y="5283"/>
                  </a:cubicBezTo>
                  <a:cubicBezTo>
                    <a:pt x="21224" y="2641"/>
                    <a:pt x="23877" y="0"/>
                    <a:pt x="26531" y="0"/>
                  </a:cubicBezTo>
                  <a:close/>
                </a:path>
              </a:pathLst>
            </a:custGeom>
            <a:solidFill>
              <a:schemeClr val="bg1"/>
            </a:solidFill>
            <a:ln>
              <a:noFill/>
            </a:ln>
          </p:spPr>
          <p:txBody>
            <a:bodyPr anchor="ctr"/>
            <a:lstStyle/>
            <a:p>
              <a:pPr algn="ctr"/>
              <a:endParaRPr/>
            </a:p>
          </p:txBody>
        </p:sp>
        <p:sp>
          <p:nvSpPr>
            <p:cNvPr id="16" name="iṡliḓe"/>
            <p:cNvSpPr/>
            <p:nvPr/>
          </p:nvSpPr>
          <p:spPr bwMode="auto">
            <a:xfrm>
              <a:off x="4824594" y="2909192"/>
              <a:ext cx="719919" cy="896744"/>
            </a:xfrm>
            <a:custGeom>
              <a:avLst/>
              <a:gdLst>
                <a:gd name="connsiteX0" fmla="*/ 79065 w 271462"/>
                <a:gd name="connsiteY0" fmla="*/ 301625 h 338138"/>
                <a:gd name="connsiteX1" fmla="*/ 69850 w 271462"/>
                <a:gd name="connsiteY1" fmla="*/ 312632 h 338138"/>
                <a:gd name="connsiteX2" fmla="*/ 79065 w 271462"/>
                <a:gd name="connsiteY2" fmla="*/ 322263 h 338138"/>
                <a:gd name="connsiteX3" fmla="*/ 114610 w 271462"/>
                <a:gd name="connsiteY3" fmla="*/ 322263 h 338138"/>
                <a:gd name="connsiteX4" fmla="*/ 123825 w 271462"/>
                <a:gd name="connsiteY4" fmla="*/ 312632 h 338138"/>
                <a:gd name="connsiteX5" fmla="*/ 114610 w 271462"/>
                <a:gd name="connsiteY5" fmla="*/ 301625 h 338138"/>
                <a:gd name="connsiteX6" fmla="*/ 79065 w 271462"/>
                <a:gd name="connsiteY6" fmla="*/ 301625 h 338138"/>
                <a:gd name="connsiteX7" fmla="*/ 166687 w 271462"/>
                <a:gd name="connsiteY7" fmla="*/ 152400 h 338138"/>
                <a:gd name="connsiteX8" fmla="*/ 166687 w 271462"/>
                <a:gd name="connsiteY8" fmla="*/ 166688 h 338138"/>
                <a:gd name="connsiteX9" fmla="*/ 171450 w 271462"/>
                <a:gd name="connsiteY9" fmla="*/ 166688 h 338138"/>
                <a:gd name="connsiteX10" fmla="*/ 171450 w 271462"/>
                <a:gd name="connsiteY10" fmla="*/ 193676 h 338138"/>
                <a:gd name="connsiteX11" fmla="*/ 166687 w 271462"/>
                <a:gd name="connsiteY11" fmla="*/ 193676 h 338138"/>
                <a:gd name="connsiteX12" fmla="*/ 166687 w 271462"/>
                <a:gd name="connsiteY12" fmla="*/ 207963 h 338138"/>
                <a:gd name="connsiteX13" fmla="*/ 193675 w 271462"/>
                <a:gd name="connsiteY13" fmla="*/ 207963 h 338138"/>
                <a:gd name="connsiteX14" fmla="*/ 193675 w 271462"/>
                <a:gd name="connsiteY14" fmla="*/ 193676 h 338138"/>
                <a:gd name="connsiteX15" fmla="*/ 190500 w 271462"/>
                <a:gd name="connsiteY15" fmla="*/ 193676 h 338138"/>
                <a:gd name="connsiteX16" fmla="*/ 190500 w 271462"/>
                <a:gd name="connsiteY16" fmla="*/ 152400 h 338138"/>
                <a:gd name="connsiteX17" fmla="*/ 179388 w 271462"/>
                <a:gd name="connsiteY17" fmla="*/ 125413 h 338138"/>
                <a:gd name="connsiteX18" fmla="*/ 168275 w 271462"/>
                <a:gd name="connsiteY18" fmla="*/ 135732 h 338138"/>
                <a:gd name="connsiteX19" fmla="*/ 179388 w 271462"/>
                <a:gd name="connsiteY19" fmla="*/ 146051 h 338138"/>
                <a:gd name="connsiteX20" fmla="*/ 190501 w 271462"/>
                <a:gd name="connsiteY20" fmla="*/ 135732 h 338138"/>
                <a:gd name="connsiteX21" fmla="*/ 179388 w 271462"/>
                <a:gd name="connsiteY21" fmla="*/ 125413 h 338138"/>
                <a:gd name="connsiteX22" fmla="*/ 180975 w 271462"/>
                <a:gd name="connsiteY22" fmla="*/ 88900 h 338138"/>
                <a:gd name="connsiteX23" fmla="*/ 271462 w 271462"/>
                <a:gd name="connsiteY23" fmla="*/ 169069 h 338138"/>
                <a:gd name="connsiteX24" fmla="*/ 180975 w 271462"/>
                <a:gd name="connsiteY24" fmla="*/ 249238 h 338138"/>
                <a:gd name="connsiteX25" fmla="*/ 131141 w 271462"/>
                <a:gd name="connsiteY25" fmla="*/ 236096 h 338138"/>
                <a:gd name="connsiteX26" fmla="*/ 97044 w 271462"/>
                <a:gd name="connsiteY26" fmla="*/ 242667 h 338138"/>
                <a:gd name="connsiteX27" fmla="*/ 95732 w 271462"/>
                <a:gd name="connsiteY27" fmla="*/ 237410 h 338138"/>
                <a:gd name="connsiteX28" fmla="*/ 110158 w 271462"/>
                <a:gd name="connsiteY28" fmla="*/ 219011 h 338138"/>
                <a:gd name="connsiteX29" fmla="*/ 90487 w 271462"/>
                <a:gd name="connsiteY29" fmla="*/ 169069 h 338138"/>
                <a:gd name="connsiteX30" fmla="*/ 180975 w 271462"/>
                <a:gd name="connsiteY30" fmla="*/ 88900 h 338138"/>
                <a:gd name="connsiteX31" fmla="*/ 37042 w 271462"/>
                <a:gd name="connsiteY31" fmla="*/ 0 h 338138"/>
                <a:gd name="connsiteX32" fmla="*/ 162719 w 271462"/>
                <a:gd name="connsiteY32" fmla="*/ 0 h 338138"/>
                <a:gd name="connsiteX33" fmla="*/ 198438 w 271462"/>
                <a:gd name="connsiteY33" fmla="*/ 38304 h 338138"/>
                <a:gd name="connsiteX34" fmla="*/ 198438 w 271462"/>
                <a:gd name="connsiteY34" fmla="*/ 67363 h 338138"/>
                <a:gd name="connsiteX35" fmla="*/ 181240 w 271462"/>
                <a:gd name="connsiteY35" fmla="*/ 66042 h 338138"/>
                <a:gd name="connsiteX36" fmla="*/ 165365 w 271462"/>
                <a:gd name="connsiteY36" fmla="*/ 67363 h 338138"/>
                <a:gd name="connsiteX37" fmla="*/ 165365 w 271462"/>
                <a:gd name="connsiteY37" fmla="*/ 51513 h 338138"/>
                <a:gd name="connsiteX38" fmla="*/ 34396 w 271462"/>
                <a:gd name="connsiteY38" fmla="*/ 51513 h 338138"/>
                <a:gd name="connsiteX39" fmla="*/ 33073 w 271462"/>
                <a:gd name="connsiteY39" fmla="*/ 51513 h 338138"/>
                <a:gd name="connsiteX40" fmla="*/ 33073 w 271462"/>
                <a:gd name="connsiteY40" fmla="*/ 286625 h 338138"/>
                <a:gd name="connsiteX41" fmla="*/ 34396 w 271462"/>
                <a:gd name="connsiteY41" fmla="*/ 286625 h 338138"/>
                <a:gd name="connsiteX42" fmla="*/ 165365 w 271462"/>
                <a:gd name="connsiteY42" fmla="*/ 286625 h 338138"/>
                <a:gd name="connsiteX43" fmla="*/ 165365 w 271462"/>
                <a:gd name="connsiteY43" fmla="*/ 270775 h 338138"/>
                <a:gd name="connsiteX44" fmla="*/ 181240 w 271462"/>
                <a:gd name="connsiteY44" fmla="*/ 272096 h 338138"/>
                <a:gd name="connsiteX45" fmla="*/ 198438 w 271462"/>
                <a:gd name="connsiteY45" fmla="*/ 270775 h 338138"/>
                <a:gd name="connsiteX46" fmla="*/ 198438 w 271462"/>
                <a:gd name="connsiteY46" fmla="*/ 299834 h 338138"/>
                <a:gd name="connsiteX47" fmla="*/ 162719 w 271462"/>
                <a:gd name="connsiteY47" fmla="*/ 338138 h 338138"/>
                <a:gd name="connsiteX48" fmla="*/ 37042 w 271462"/>
                <a:gd name="connsiteY48" fmla="*/ 338138 h 338138"/>
                <a:gd name="connsiteX49" fmla="*/ 0 w 271462"/>
                <a:gd name="connsiteY49" fmla="*/ 299834 h 338138"/>
                <a:gd name="connsiteX50" fmla="*/ 0 w 271462"/>
                <a:gd name="connsiteY50" fmla="*/ 38304 h 338138"/>
                <a:gd name="connsiteX51" fmla="*/ 37042 w 271462"/>
                <a:gd name="connsiteY51"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71462" h="338138">
                  <a:moveTo>
                    <a:pt x="79065" y="301625"/>
                  </a:moveTo>
                  <a:cubicBezTo>
                    <a:pt x="73799" y="301625"/>
                    <a:pt x="69850" y="305753"/>
                    <a:pt x="69850" y="312632"/>
                  </a:cubicBezTo>
                  <a:cubicBezTo>
                    <a:pt x="69850" y="318136"/>
                    <a:pt x="73799" y="322263"/>
                    <a:pt x="79065" y="322263"/>
                  </a:cubicBezTo>
                  <a:cubicBezTo>
                    <a:pt x="79065" y="322263"/>
                    <a:pt x="79065" y="322263"/>
                    <a:pt x="114610" y="322263"/>
                  </a:cubicBezTo>
                  <a:cubicBezTo>
                    <a:pt x="119875" y="322263"/>
                    <a:pt x="123825" y="318136"/>
                    <a:pt x="123825" y="312632"/>
                  </a:cubicBezTo>
                  <a:cubicBezTo>
                    <a:pt x="123825" y="305753"/>
                    <a:pt x="119875" y="301625"/>
                    <a:pt x="114610" y="301625"/>
                  </a:cubicBezTo>
                  <a:cubicBezTo>
                    <a:pt x="114610" y="301625"/>
                    <a:pt x="114610" y="301625"/>
                    <a:pt x="79065" y="301625"/>
                  </a:cubicBezTo>
                  <a:close/>
                  <a:moveTo>
                    <a:pt x="166687" y="152400"/>
                  </a:moveTo>
                  <a:lnTo>
                    <a:pt x="166687" y="166688"/>
                  </a:lnTo>
                  <a:lnTo>
                    <a:pt x="171450" y="166688"/>
                  </a:lnTo>
                  <a:lnTo>
                    <a:pt x="171450" y="193676"/>
                  </a:lnTo>
                  <a:lnTo>
                    <a:pt x="166687" y="193676"/>
                  </a:lnTo>
                  <a:lnTo>
                    <a:pt x="166687" y="207963"/>
                  </a:lnTo>
                  <a:lnTo>
                    <a:pt x="193675" y="207963"/>
                  </a:lnTo>
                  <a:lnTo>
                    <a:pt x="193675" y="193676"/>
                  </a:lnTo>
                  <a:lnTo>
                    <a:pt x="190500" y="193676"/>
                  </a:lnTo>
                  <a:lnTo>
                    <a:pt x="190500" y="152400"/>
                  </a:lnTo>
                  <a:close/>
                  <a:moveTo>
                    <a:pt x="179388" y="125413"/>
                  </a:moveTo>
                  <a:cubicBezTo>
                    <a:pt x="173250" y="125413"/>
                    <a:pt x="168275" y="130033"/>
                    <a:pt x="168275" y="135732"/>
                  </a:cubicBezTo>
                  <a:cubicBezTo>
                    <a:pt x="168275" y="141431"/>
                    <a:pt x="173250" y="146051"/>
                    <a:pt x="179388" y="146051"/>
                  </a:cubicBezTo>
                  <a:cubicBezTo>
                    <a:pt x="185526" y="146051"/>
                    <a:pt x="190501" y="141431"/>
                    <a:pt x="190501" y="135732"/>
                  </a:cubicBezTo>
                  <a:cubicBezTo>
                    <a:pt x="190501" y="130033"/>
                    <a:pt x="185526" y="125413"/>
                    <a:pt x="179388" y="125413"/>
                  </a:cubicBezTo>
                  <a:close/>
                  <a:moveTo>
                    <a:pt x="180975" y="88900"/>
                  </a:moveTo>
                  <a:cubicBezTo>
                    <a:pt x="230808" y="88900"/>
                    <a:pt x="271462" y="124384"/>
                    <a:pt x="271462" y="169069"/>
                  </a:cubicBezTo>
                  <a:cubicBezTo>
                    <a:pt x="271462" y="212439"/>
                    <a:pt x="230808" y="249238"/>
                    <a:pt x="180975" y="249238"/>
                  </a:cubicBezTo>
                  <a:cubicBezTo>
                    <a:pt x="162614" y="249238"/>
                    <a:pt x="145566" y="243981"/>
                    <a:pt x="131141" y="236096"/>
                  </a:cubicBezTo>
                  <a:cubicBezTo>
                    <a:pt x="119338" y="243981"/>
                    <a:pt x="104912" y="242667"/>
                    <a:pt x="97044" y="242667"/>
                  </a:cubicBezTo>
                  <a:cubicBezTo>
                    <a:pt x="94421" y="241353"/>
                    <a:pt x="94421" y="238724"/>
                    <a:pt x="95732" y="237410"/>
                  </a:cubicBezTo>
                  <a:cubicBezTo>
                    <a:pt x="103601" y="232153"/>
                    <a:pt x="107535" y="225582"/>
                    <a:pt x="110158" y="219011"/>
                  </a:cubicBezTo>
                  <a:cubicBezTo>
                    <a:pt x="97044" y="205868"/>
                    <a:pt x="90487" y="187469"/>
                    <a:pt x="90487" y="169069"/>
                  </a:cubicBezTo>
                  <a:cubicBezTo>
                    <a:pt x="90487" y="124384"/>
                    <a:pt x="131141" y="88900"/>
                    <a:pt x="180975" y="88900"/>
                  </a:cubicBezTo>
                  <a:close/>
                  <a:moveTo>
                    <a:pt x="37042" y="0"/>
                  </a:moveTo>
                  <a:cubicBezTo>
                    <a:pt x="37042" y="0"/>
                    <a:pt x="37042" y="0"/>
                    <a:pt x="162719" y="0"/>
                  </a:cubicBezTo>
                  <a:cubicBezTo>
                    <a:pt x="182563" y="0"/>
                    <a:pt x="198438" y="17171"/>
                    <a:pt x="198438" y="38304"/>
                  </a:cubicBezTo>
                  <a:cubicBezTo>
                    <a:pt x="198438" y="38304"/>
                    <a:pt x="198438" y="38304"/>
                    <a:pt x="198438" y="67363"/>
                  </a:cubicBezTo>
                  <a:cubicBezTo>
                    <a:pt x="193147" y="67363"/>
                    <a:pt x="186532" y="66042"/>
                    <a:pt x="181240" y="66042"/>
                  </a:cubicBezTo>
                  <a:cubicBezTo>
                    <a:pt x="175949" y="66042"/>
                    <a:pt x="170657" y="67363"/>
                    <a:pt x="165365" y="67363"/>
                  </a:cubicBezTo>
                  <a:cubicBezTo>
                    <a:pt x="165365" y="67363"/>
                    <a:pt x="165365" y="67363"/>
                    <a:pt x="165365" y="51513"/>
                  </a:cubicBezTo>
                  <a:cubicBezTo>
                    <a:pt x="165365" y="51513"/>
                    <a:pt x="165365" y="51513"/>
                    <a:pt x="34396" y="51513"/>
                  </a:cubicBezTo>
                  <a:cubicBezTo>
                    <a:pt x="34396" y="51513"/>
                    <a:pt x="33073" y="51513"/>
                    <a:pt x="33073" y="51513"/>
                  </a:cubicBezTo>
                  <a:cubicBezTo>
                    <a:pt x="33073" y="51513"/>
                    <a:pt x="33073" y="51513"/>
                    <a:pt x="33073" y="286625"/>
                  </a:cubicBezTo>
                  <a:cubicBezTo>
                    <a:pt x="33073" y="286625"/>
                    <a:pt x="34396" y="286625"/>
                    <a:pt x="34396" y="286625"/>
                  </a:cubicBezTo>
                  <a:cubicBezTo>
                    <a:pt x="34396" y="286625"/>
                    <a:pt x="34396" y="286625"/>
                    <a:pt x="165365" y="286625"/>
                  </a:cubicBezTo>
                  <a:cubicBezTo>
                    <a:pt x="165365" y="286625"/>
                    <a:pt x="165365" y="286625"/>
                    <a:pt x="165365" y="270775"/>
                  </a:cubicBezTo>
                  <a:cubicBezTo>
                    <a:pt x="170657" y="270775"/>
                    <a:pt x="175949" y="272096"/>
                    <a:pt x="181240" y="272096"/>
                  </a:cubicBezTo>
                  <a:cubicBezTo>
                    <a:pt x="186532" y="272096"/>
                    <a:pt x="193147" y="270775"/>
                    <a:pt x="198438" y="270775"/>
                  </a:cubicBezTo>
                  <a:cubicBezTo>
                    <a:pt x="198438" y="270775"/>
                    <a:pt x="198438" y="270775"/>
                    <a:pt x="198438" y="299834"/>
                  </a:cubicBezTo>
                  <a:cubicBezTo>
                    <a:pt x="198438" y="320967"/>
                    <a:pt x="182563" y="338138"/>
                    <a:pt x="162719" y="338138"/>
                  </a:cubicBezTo>
                  <a:cubicBezTo>
                    <a:pt x="162719" y="338138"/>
                    <a:pt x="162719" y="338138"/>
                    <a:pt x="37042" y="338138"/>
                  </a:cubicBezTo>
                  <a:cubicBezTo>
                    <a:pt x="17198" y="338138"/>
                    <a:pt x="0" y="320967"/>
                    <a:pt x="0" y="299834"/>
                  </a:cubicBezTo>
                  <a:cubicBezTo>
                    <a:pt x="0" y="299834"/>
                    <a:pt x="0" y="299834"/>
                    <a:pt x="0" y="38304"/>
                  </a:cubicBezTo>
                  <a:cubicBezTo>
                    <a:pt x="0" y="17171"/>
                    <a:pt x="17198" y="0"/>
                    <a:pt x="37042" y="0"/>
                  </a:cubicBezTo>
                  <a:close/>
                </a:path>
              </a:pathLst>
            </a:custGeom>
            <a:solidFill>
              <a:schemeClr val="bg1"/>
            </a:solidFill>
            <a:ln>
              <a:noFill/>
            </a:ln>
          </p:spPr>
          <p:txBody>
            <a:bodyPr anchor="ctr"/>
            <a:lstStyle/>
            <a:p>
              <a:pPr algn="ctr"/>
              <a:endParaRPr/>
            </a:p>
          </p:txBody>
        </p:sp>
      </p:grpSp>
      <p:sp>
        <p:nvSpPr>
          <p:cNvPr id="17" name="文本框 16"/>
          <p:cNvSpPr txBox="1"/>
          <p:nvPr/>
        </p:nvSpPr>
        <p:spPr>
          <a:xfrm>
            <a:off x="685800" y="1214755"/>
            <a:ext cx="9991090" cy="1753235"/>
          </a:xfrm>
          <a:prstGeom prst="rect">
            <a:avLst/>
          </a:prstGeom>
          <a:noFill/>
        </p:spPr>
        <p:txBody>
          <a:bodyPr wrap="square" rtlCol="0">
            <a:spAutoFit/>
          </a:bodyPr>
          <a:lstStyle/>
          <a:p>
            <a:pPr algn="just">
              <a:lnSpc>
                <a:spcPct val="150000"/>
              </a:lnSpc>
            </a:pP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毛泽东是新民主主义革命时期提出马克思主义中国化的第一人。毛泽东创造性地把马克思主义普遍原理和中国革命具体实际相结合，形成了具有中国特色的革命理论——新民主主义革命理论，丰富和发展了马克思主义。</a:t>
            </a:r>
          </a:p>
          <a:p>
            <a:pPr algn="just">
              <a:lnSpc>
                <a:spcPct val="150000"/>
              </a:lnSpc>
            </a:pP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毛泽东对新民主主义革命理论的创新主要体现在以下四个方面：</a:t>
            </a:r>
          </a:p>
        </p:txBody>
      </p:sp>
      <p:sp>
        <p:nvSpPr>
          <p:cNvPr id="23" name="矩形 22"/>
          <p:cNvSpPr/>
          <p:nvPr/>
        </p:nvSpPr>
        <p:spPr>
          <a:xfrm>
            <a:off x="1152000" y="288000"/>
            <a:ext cx="52120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新民主主义革命理论创新</a:t>
            </a:r>
          </a:p>
        </p:txBody>
      </p:sp>
      <p:sp>
        <p:nvSpPr>
          <p:cNvPr id="4" name="文本框 3"/>
          <p:cNvSpPr txBox="1"/>
          <p:nvPr/>
        </p:nvSpPr>
        <p:spPr>
          <a:xfrm>
            <a:off x="1002030" y="3569970"/>
            <a:ext cx="2834640" cy="368300"/>
          </a:xfrm>
          <a:prstGeom prst="rect">
            <a:avLst/>
          </a:prstGeom>
          <a:noFill/>
        </p:spPr>
        <p:txBody>
          <a:bodyPr wrap="square" rtlCol="0">
            <a:spAutoFit/>
          </a:bodyPr>
          <a:lstStyle/>
          <a:p>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指导思想上的理论创新</a:t>
            </a:r>
          </a:p>
        </p:txBody>
      </p:sp>
      <p:sp>
        <p:nvSpPr>
          <p:cNvPr id="5" name="文本框 4"/>
          <p:cNvSpPr txBox="1"/>
          <p:nvPr/>
        </p:nvSpPr>
        <p:spPr>
          <a:xfrm>
            <a:off x="1002030" y="5105707"/>
            <a:ext cx="2834640" cy="368300"/>
          </a:xfrm>
          <a:prstGeom prst="rect">
            <a:avLst/>
          </a:prstGeom>
          <a:noFill/>
        </p:spPr>
        <p:txBody>
          <a:bodyPr wrap="square" rtlCol="0">
            <a:spAutoFit/>
          </a:bodyPr>
          <a:lstStyle/>
          <a:p>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革命道路理论的创新</a:t>
            </a:r>
            <a:endParaRPr lang="zh-CN" altLang="en-US" dirty="0"/>
          </a:p>
        </p:txBody>
      </p:sp>
      <p:sp>
        <p:nvSpPr>
          <p:cNvPr id="7" name="文本框 6"/>
          <p:cNvSpPr txBox="1"/>
          <p:nvPr/>
        </p:nvSpPr>
        <p:spPr>
          <a:xfrm>
            <a:off x="7334250" y="3544570"/>
            <a:ext cx="4119245" cy="368300"/>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新民主主义革命总路线学说的理论创新</a:t>
            </a:r>
          </a:p>
        </p:txBody>
      </p:sp>
      <p:sp>
        <p:nvSpPr>
          <p:cNvPr id="9" name="文本框 8"/>
          <p:cNvSpPr txBox="1"/>
          <p:nvPr/>
        </p:nvSpPr>
        <p:spPr>
          <a:xfrm>
            <a:off x="7562743" y="5021624"/>
            <a:ext cx="3044825" cy="368300"/>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党的建设的理论创新</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linds(horizontal)">
                                      <p:cBhvr>
                                        <p:cTn id="15" dur="500"/>
                                        <p:tgtEl>
                                          <p:spTgt spid="4"/>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blinds(horizontal)">
                                      <p:cBhvr>
                                        <p:cTn id="18" dur="500"/>
                                        <p:tgtEl>
                                          <p:spTgt spid="5"/>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500"/>
                                        <p:tgtEl>
                                          <p:spTgt spid="7"/>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blinds(horizontal)">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4" grpId="0"/>
      <p:bldP spid="5" grpId="0"/>
      <p:bldP spid="7" grpId="0"/>
      <p:bldP spid="9"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42976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习近平总书记的表述</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1013460" y="1429385"/>
            <a:ext cx="6840855" cy="3723005"/>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2000" b="1"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不断推进实践基础上的理论创新</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理论来源于实践，理论创新也必须建立在实践创新的基础之上。习近平总书记强调指出，要“坚持实践第一的观点，不断推进实践基础上的理论创新”， “只有聆听时代的声音，回应时代的呼唤，认真研究解决重大而紧迫的问题，才能真正把握住历史脉络、找到发展规律，推动理论创新” 。社会实践是科学理论形成的“源头活水”。中国特色社会主义理论就是在当代中国改革开放和社会主义现代化建设伟大实践基础上形成和发展起来的，是植根于当代中国实践基础上的中国化的马克思主义理论。</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42976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习近平总书记的表述</a:t>
            </a:r>
          </a:p>
        </p:txBody>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1013460" y="1429385"/>
            <a:ext cx="6840855" cy="471678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2000" b="1"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实践创新和理论创新永无止境</a:t>
            </a: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理论与实践的统一是马克思主义的基本原则。实践创新没有止境，理论创新也没有止境。学习的目的是为了应用，学习马克思主义理论、学习中国特色社会主义理论就是为了更加自觉地运用这一科学理论来指导实践创新。习近平总书记指出：“坚持以马克思主义为指导，最终要落实到怎么用上来。” 中国特色社会主义理论集中体现了当今世界和当代中国的发展变化对党和国家工作的新要求，是我们党继续励精图治、开拓进取的行动指南。</a:t>
            </a:r>
          </a:p>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defRPr/>
            </a:pPr>
            <a:r>
              <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理论创新和实践创新的过程也就是坚持和发展马克思主义、不断向真理迈进的过程。习近平总书记指出：“坚持马克思主义，最重要的是坚持马克思主义基本原理和贯穿其中的立场、观点、方法。这是马克思主义的精髓和活的灵魂。马克思主义是随着时代、实践、科学发展而不断发展的开放的理论体系，它并没有结束真理，而是开辟了通向真理的道路。”</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1831049" y="1855366"/>
            <a:ext cx="8175445" cy="3529890"/>
          </a:xfrm>
          <a:prstGeom prst="rect">
            <a:avLst/>
          </a:prstGeom>
        </p:spPr>
      </p:pic>
      <p:sp>
        <p:nvSpPr>
          <p:cNvPr id="34" name="平行四边形 33"/>
          <p:cNvSpPr/>
          <p:nvPr/>
        </p:nvSpPr>
        <p:spPr>
          <a:xfrm>
            <a:off x="9700192" y="-21822"/>
            <a:ext cx="5520696" cy="6858000"/>
          </a:xfrm>
          <a:prstGeom prst="parallelogram">
            <a:avLst>
              <a:gd name="adj" fmla="val 76100"/>
            </a:avLst>
          </a:prstGeom>
          <a:gradFill>
            <a:gsLst>
              <a:gs pos="0">
                <a:srgbClr val="0070C0"/>
              </a:gs>
              <a:gs pos="100000">
                <a:srgbClr val="002060"/>
              </a:gs>
            </a:gsLst>
            <a:lin ang="2700000" scaled="1"/>
          </a:gradFill>
          <a:ln>
            <a:noFill/>
          </a:ln>
          <a:effectLst>
            <a:outerShdw blurRad="762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4" name="平行四边形 13"/>
          <p:cNvSpPr/>
          <p:nvPr/>
        </p:nvSpPr>
        <p:spPr>
          <a:xfrm>
            <a:off x="-4160345" y="1627322"/>
            <a:ext cx="6973806" cy="5230678"/>
          </a:xfrm>
          <a:prstGeom prst="parallelogram">
            <a:avLst>
              <a:gd name="adj" fmla="val 60655"/>
            </a:avLst>
          </a:prstGeom>
          <a:solidFill>
            <a:srgbClr val="0070C0"/>
          </a:solidFill>
          <a:ln>
            <a:noFill/>
          </a:ln>
          <a:effectLst>
            <a:outerShdw blurRad="508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6" name="三角形 15"/>
          <p:cNvSpPr/>
          <p:nvPr/>
        </p:nvSpPr>
        <p:spPr>
          <a:xfrm>
            <a:off x="2003698" y="1631111"/>
            <a:ext cx="1627559" cy="1337504"/>
          </a:xfrm>
          <a:prstGeom prst="triangle">
            <a:avLst/>
          </a:prstGeom>
          <a:gradFill flip="none" rotWithShape="1">
            <a:gsLst>
              <a:gs pos="0">
                <a:srgbClr val="0070C0"/>
              </a:gs>
              <a:gs pos="100000">
                <a:srgbClr val="0020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30" name="三角形 29"/>
          <p:cNvSpPr/>
          <p:nvPr/>
        </p:nvSpPr>
        <p:spPr>
          <a:xfrm rot="10800000">
            <a:off x="2987725" y="1911477"/>
            <a:ext cx="1266785" cy="1041025"/>
          </a:xfrm>
          <a:prstGeom prst="triangle">
            <a:avLst/>
          </a:prstGeom>
          <a:solidFill>
            <a:srgbClr val="0064C8"/>
          </a:solidFill>
          <a:ln>
            <a:noFill/>
          </a:ln>
          <a:effectLst>
            <a:outerShdw blurRad="762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cxnSp>
        <p:nvCxnSpPr>
          <p:cNvPr id="25" name="直线连接符 24"/>
          <p:cNvCxnSpPr/>
          <p:nvPr/>
        </p:nvCxnSpPr>
        <p:spPr>
          <a:xfrm flipH="1">
            <a:off x="11287970" y="5356368"/>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4" name="直线连接符 53"/>
          <p:cNvCxnSpPr/>
          <p:nvPr/>
        </p:nvCxnSpPr>
        <p:spPr>
          <a:xfrm flipH="1">
            <a:off x="5680255" y="1466983"/>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5" name="直线连接符 54"/>
          <p:cNvCxnSpPr/>
          <p:nvPr/>
        </p:nvCxnSpPr>
        <p:spPr>
          <a:xfrm flipH="1">
            <a:off x="-228600" y="5572016"/>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sp>
        <p:nvSpPr>
          <p:cNvPr id="57" name="平行四边形 56"/>
          <p:cNvSpPr/>
          <p:nvPr/>
        </p:nvSpPr>
        <p:spPr>
          <a:xfrm>
            <a:off x="-5637890" y="2431990"/>
            <a:ext cx="6973806" cy="5230678"/>
          </a:xfrm>
          <a:prstGeom prst="parallelogram">
            <a:avLst>
              <a:gd name="adj" fmla="val 60655"/>
            </a:avLst>
          </a:prstGeom>
          <a:gradFill flip="none" rotWithShape="1">
            <a:gsLst>
              <a:gs pos="0">
                <a:srgbClr val="0070C0"/>
              </a:gs>
              <a:gs pos="100000">
                <a:srgbClr val="002060"/>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22" name="矩形 21"/>
          <p:cNvSpPr/>
          <p:nvPr/>
        </p:nvSpPr>
        <p:spPr>
          <a:xfrm>
            <a:off x="6150473" y="2444140"/>
            <a:ext cx="5284829" cy="1680460"/>
          </a:xfrm>
          <a:prstGeom prst="rect">
            <a:avLst/>
          </a:prstGeom>
          <a:noFill/>
        </p:spPr>
        <p:txBody>
          <a:bodyPr wrap="square">
            <a:spAutoFit/>
          </a:bodyPr>
          <a:lstStyle/>
          <a:p>
            <a:pPr lvl="0" algn="dist">
              <a:lnSpc>
                <a:spcPct val="130000"/>
              </a:lnSpc>
              <a:defRPr/>
            </a:pPr>
            <a:r>
              <a:rPr kumimoji="1" lang="zh-CN" altLang="en-US" sz="8800" b="1" dirty="0">
                <a:solidFill>
                  <a:srgbClr val="00467F"/>
                </a:solidFill>
                <a:latin typeface="微软雅黑" panose="020B0503020204020204" pitchFamily="34" charset="-122"/>
                <a:ea typeface="微软雅黑" panose="020B0503020204020204" pitchFamily="34" charset="-122"/>
                <a:cs typeface="Calibri" panose="020F0502020204030204" pitchFamily="34" charset="0"/>
                <a:sym typeface="+mn-ea"/>
              </a:rPr>
              <a:t>谢谢大家</a:t>
            </a:r>
            <a:endParaRPr kumimoji="1" lang="zh-CN" altLang="en-US" sz="6600" b="1"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17" name="文本框 16"/>
          <p:cNvSpPr txBox="1"/>
          <p:nvPr/>
        </p:nvSpPr>
        <p:spPr>
          <a:xfrm>
            <a:off x="4354351" y="5047329"/>
            <a:ext cx="350009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en-US" altLang="zh-CN"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2021</a:t>
            </a:r>
            <a:r>
              <a:rPr kumimoji="1" lang="zh-CN" altLang="en-US"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年</a:t>
            </a:r>
            <a:r>
              <a:rPr kumimoji="1" lang="en-US" altLang="zh-CN" dirty="0">
                <a:solidFill>
                  <a:schemeClr val="tx1">
                    <a:lumMod val="95000"/>
                    <a:lumOff val="5000"/>
                  </a:schemeClr>
                </a:solidFill>
                <a:latin typeface="微软雅黑" panose="020B0503020204020204" pitchFamily="34" charset="-122"/>
                <a:ea typeface="微软雅黑" panose="020B0503020204020204" pitchFamily="34" charset="-122"/>
              </a:rPr>
              <a:t>9</a:t>
            </a:r>
            <a:r>
              <a:rPr kumimoji="1" lang="zh-CN" altLang="en-US"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月 </a:t>
            </a:r>
            <a:r>
              <a:rPr kumimoji="1"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September, 2021</a:t>
            </a:r>
          </a:p>
        </p:txBody>
      </p:sp>
      <p:sp>
        <p:nvSpPr>
          <p:cNvPr id="24" name="文本框 23"/>
          <p:cNvSpPr txBox="1"/>
          <p:nvPr/>
        </p:nvSpPr>
        <p:spPr>
          <a:xfrm>
            <a:off x="8157428" y="5047329"/>
            <a:ext cx="243025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zh-CN" altLang="en-US"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网络信息中心</a:t>
            </a:r>
            <a:endParaRPr kumimoji="1"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6" name="图片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41600" y="1911477"/>
            <a:ext cx="2514152" cy="67329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215216" y="119746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52120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新民主主义革命理论创新</a:t>
            </a:r>
          </a:p>
        </p:txBody>
      </p:sp>
      <p:pic>
        <p:nvPicPr>
          <p:cNvPr id="13" name="图片 12"/>
          <p:cNvPicPr>
            <a:picLocks noChangeAspect="1"/>
          </p:cNvPicPr>
          <p:nvPr/>
        </p:nvPicPr>
        <p:blipFill>
          <a:blip r:embed="rId2"/>
          <a:srcRect l="5748" t="32677" r="5111" b="3651"/>
          <a:stretch>
            <a:fillRect/>
          </a:stretch>
        </p:blipFill>
        <p:spPr>
          <a:xfrm>
            <a:off x="9147586" y="4774240"/>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31470" y="1451610"/>
            <a:ext cx="4257675" cy="521970"/>
          </a:xfrm>
          <a:prstGeom prst="rect">
            <a:avLst/>
          </a:prstGeom>
          <a:noFill/>
        </p:spPr>
        <p:txBody>
          <a:bodyPr wrap="square" rtlCol="0">
            <a:spAutoFit/>
          </a:bodyPr>
          <a:lstStyle/>
          <a:p>
            <a:r>
              <a:rPr lang="zh-CN" altLang="en-US" sz="2800" b="1"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指导思想上的理论创新</a:t>
            </a:r>
            <a:endParaRPr lang="zh-CN" altLang="en-US" sz="2800"/>
          </a:p>
        </p:txBody>
      </p:sp>
      <p:sp>
        <p:nvSpPr>
          <p:cNvPr id="8" name="文本框 7"/>
          <p:cNvSpPr txBox="1"/>
          <p:nvPr/>
        </p:nvSpPr>
        <p:spPr>
          <a:xfrm>
            <a:off x="248920" y="2298700"/>
            <a:ext cx="8139558" cy="3731278"/>
          </a:xfrm>
          <a:prstGeom prst="rect">
            <a:avLst/>
          </a:prstGeom>
          <a:noFill/>
        </p:spPr>
        <p:txBody>
          <a:bodyPr wrap="square" rtlCol="0">
            <a:spAutoFit/>
          </a:bodyPr>
          <a:lstStyle/>
          <a:p>
            <a:pPr>
              <a:lnSpc>
                <a:spcPct val="15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1930年毛泽东在《反对本本主义》一文中严厉批评了只从“本本”出发的教条主义，首次明确提出党的“思想路线”问题，倡导理论联系实际，深入调查研究，获得正确的阶级估量，制定正确的斗争策略。1937年毛泽东发表《实践论》、《矛盾论》，系统阐述了马克思主义认识论的基本观点。1939年10月《〈</a:t>
            </a:r>
            <a:r>
              <a:rPr lang="zh-CN" altLang="en-US" sz="2000" kern="0" dirty="0">
                <a:solidFill>
                  <a:prstClr val="black">
                    <a:lumMod val="95000"/>
                    <a:lumOff val="5000"/>
                  </a:prstClr>
                </a:solidFill>
                <a:latin typeface="微软雅黑" panose="020B0503020204020204" pitchFamily="34" charset="-122"/>
                <a:ea typeface="微软雅黑" panose="020B0503020204020204" pitchFamily="34" charset="-122"/>
                <a:cs typeface="微软雅黑" panose="020B0503020204020204" pitchFamily="34" charset="-122"/>
              </a:rPr>
              <a:t>共产党人</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发刊词》中明确提出“马克思列宁主义的理论和中国革命的实践相结合”。1941年5月和1942年2月期间，毛泽东作了《整顿党的作风》、《反对党八股》等报告和演说，向全党提出了整顿学风、党风和文风的任务。</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52120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新民主主义革命理论创新</a:t>
            </a:r>
          </a:p>
        </p:txBody>
      </p:sp>
      <p:pic>
        <p:nvPicPr>
          <p:cNvPr id="13" name="图片 12"/>
          <p:cNvPicPr>
            <a:picLocks noChangeAspect="1"/>
          </p:cNvPicPr>
          <p:nvPr/>
        </p:nvPicPr>
        <p:blipFill>
          <a:blip r:embed="rId3"/>
          <a:srcRect l="5748" t="32677" r="5111" b="3651"/>
          <a:stretch>
            <a:fillRect/>
          </a:stretch>
        </p:blipFill>
        <p:spPr>
          <a:xfrm>
            <a:off x="9118299" y="4645157"/>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21945" y="1451610"/>
            <a:ext cx="4257675" cy="521970"/>
          </a:xfrm>
          <a:prstGeom prst="rect">
            <a:avLst/>
          </a:prstGeom>
          <a:noFill/>
        </p:spPr>
        <p:txBody>
          <a:bodyPr wrap="square" rtlCol="0">
            <a:spAutoFit/>
          </a:bodyPr>
          <a:lstStyle/>
          <a:p>
            <a:r>
              <a:rPr lang="zh-CN" altLang="en-US" sz="2800" b="1"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革命道路理论的创新</a:t>
            </a:r>
          </a:p>
        </p:txBody>
      </p:sp>
      <p:sp>
        <p:nvSpPr>
          <p:cNvPr id="8" name="文本框 7"/>
          <p:cNvSpPr txBox="1"/>
          <p:nvPr/>
        </p:nvSpPr>
        <p:spPr>
          <a:xfrm>
            <a:off x="248920" y="2186940"/>
            <a:ext cx="7882506" cy="3731278"/>
          </a:xfrm>
          <a:prstGeom prst="rect">
            <a:avLst/>
          </a:prstGeom>
          <a:noFill/>
        </p:spPr>
        <p:txBody>
          <a:bodyPr wrap="square" rtlCol="0">
            <a:spAutoFit/>
          </a:bodyPr>
          <a:lstStyle/>
          <a:p>
            <a:pPr>
              <a:lnSpc>
                <a:spcPct val="150000"/>
              </a:lnSpc>
            </a:pPr>
            <a:r>
              <a:rPr lang="zh-CN" altLang="en-US" sz="2000" kern="0" dirty="0">
                <a:latin typeface="微软雅黑" panose="020B0503020204020204" pitchFamily="34" charset="-122"/>
                <a:ea typeface="微软雅黑" panose="020B0503020204020204" pitchFamily="34" charset="-122"/>
              </a:rPr>
              <a:t>毛泽东在1928年10月和11月，写了《中国的红色政权为什么能够存在?》和《井冈山的斗争》等文章，深刻分析了半殖民地半封建中国社会的特点，提出了“工农武装割据”的思想。1930年1月，毛泽东在《星星之火，可以燎原》这篇著作中，初步论证了中国革命必须走农村包围城市，最后夺取全国胜利的道路的思想。以毛泽东为代表的中国共产党人，根据中国国情和中国革命的特点，开创了中国特色、以农村包围城市武装夺取政权的新民主主义革命道路，创造性地发展了马克思主义的革命道路理论。</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52120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新民主主义革命理论创新</a:t>
            </a:r>
          </a:p>
        </p:txBody>
      </p:sp>
      <p:pic>
        <p:nvPicPr>
          <p:cNvPr id="13" name="图片 12"/>
          <p:cNvPicPr>
            <a:picLocks noChangeAspect="1"/>
          </p:cNvPicPr>
          <p:nvPr/>
        </p:nvPicPr>
        <p:blipFill>
          <a:blip r:embed="rId2"/>
          <a:srcRect l="5748" t="32677" r="5111" b="3651"/>
          <a:stretch>
            <a:fillRect/>
          </a:stretch>
        </p:blipFill>
        <p:spPr>
          <a:xfrm>
            <a:off x="9066816" y="4645157"/>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21945" y="1451610"/>
            <a:ext cx="6304915" cy="521970"/>
          </a:xfrm>
          <a:prstGeom prst="rect">
            <a:avLst/>
          </a:prstGeom>
          <a:noFill/>
        </p:spPr>
        <p:txBody>
          <a:bodyPr wrap="square" rtlCol="0">
            <a:spAutoFit/>
          </a:bodyPr>
          <a:lstStyle/>
          <a:p>
            <a:r>
              <a:rPr lang="zh-CN" altLang="en-US" sz="2800" b="1"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新民主主义革命总路线学说的理论创新</a:t>
            </a:r>
          </a:p>
        </p:txBody>
      </p:sp>
      <p:sp>
        <p:nvSpPr>
          <p:cNvPr id="8" name="文本框 7"/>
          <p:cNvSpPr txBox="1"/>
          <p:nvPr/>
        </p:nvSpPr>
        <p:spPr>
          <a:xfrm>
            <a:off x="42608" y="2060294"/>
            <a:ext cx="8032836" cy="3731278"/>
          </a:xfrm>
          <a:prstGeom prst="rect">
            <a:avLst/>
          </a:prstGeom>
          <a:noFill/>
        </p:spPr>
        <p:txBody>
          <a:bodyPr wrap="square" rtlCol="0">
            <a:spAutoFit/>
          </a:bodyPr>
          <a:lstStyle/>
          <a:p>
            <a:pPr>
              <a:lnSpc>
                <a:spcPct val="150000"/>
              </a:lnSpc>
            </a:pPr>
            <a:r>
              <a:rPr lang="zh-CN" altLang="en-US" sz="2000" kern="0" dirty="0">
                <a:latin typeface="微软雅黑" panose="020B0503020204020204" pitchFamily="34" charset="-122"/>
                <a:ea typeface="微软雅黑" panose="020B0503020204020204" pitchFamily="34" charset="-122"/>
              </a:rPr>
              <a:t>毛泽东在1939年12月《中国革命和中国共产党》一文中，首次明确提出了“新民主主义革命”这个科学的概念，并提出了新民主主义革命的总路线，“就是在无产阶级领导之下的人民大众的反帝反封建的革命”。到了1948年4月，毛泽东《在晋绥干部会议上的讲话》中首次将官僚资本主义作为中国革命的对象，明确地把新民主主义革命总路线概括为：“无产阶级领导的，人民大众的，反对帝国主义、封建主义和官僚资本主义的革命。” 使新民主主义革命的总路线在解放战争时期得到了进一步地完善和发展。</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103384" y="121801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p:cNvSpPr/>
          <p:nvPr/>
        </p:nvSpPr>
        <p:spPr>
          <a:xfrm>
            <a:off x="1152000" y="288000"/>
            <a:ext cx="521208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新民主主义革命理论创新</a:t>
            </a:r>
          </a:p>
        </p:txBody>
      </p:sp>
      <p:pic>
        <p:nvPicPr>
          <p:cNvPr id="13" name="图片 12"/>
          <p:cNvPicPr>
            <a:picLocks noChangeAspect="1"/>
          </p:cNvPicPr>
          <p:nvPr/>
        </p:nvPicPr>
        <p:blipFill>
          <a:blip r:embed="rId2"/>
          <a:srcRect l="5748" t="32677" r="5111" b="3651"/>
          <a:stretch>
            <a:fillRect/>
          </a:stretch>
        </p:blipFill>
        <p:spPr>
          <a:xfrm>
            <a:off x="9163807" y="4715813"/>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2" name="文本框 1"/>
          <p:cNvSpPr txBox="1"/>
          <p:nvPr/>
        </p:nvSpPr>
        <p:spPr>
          <a:xfrm>
            <a:off x="321945" y="1451610"/>
            <a:ext cx="6304915" cy="521970"/>
          </a:xfrm>
          <a:prstGeom prst="rect">
            <a:avLst/>
          </a:prstGeom>
          <a:noFill/>
        </p:spPr>
        <p:txBody>
          <a:bodyPr wrap="square" rtlCol="0">
            <a:spAutoFit/>
          </a:bodyPr>
          <a:lstStyle/>
          <a:p>
            <a:r>
              <a:rPr lang="zh-CN" altLang="en-US" sz="2800" b="1" kern="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sym typeface="+mn-ea"/>
              </a:rPr>
              <a:t>党的建设的理论创新</a:t>
            </a:r>
          </a:p>
        </p:txBody>
      </p:sp>
      <p:sp>
        <p:nvSpPr>
          <p:cNvPr id="8" name="文本框 7"/>
          <p:cNvSpPr txBox="1"/>
          <p:nvPr/>
        </p:nvSpPr>
        <p:spPr>
          <a:xfrm>
            <a:off x="238125" y="2413000"/>
            <a:ext cx="7877562" cy="2807948"/>
          </a:xfrm>
          <a:prstGeom prst="rect">
            <a:avLst/>
          </a:prstGeom>
          <a:noFill/>
        </p:spPr>
        <p:txBody>
          <a:bodyPr wrap="square" rtlCol="0">
            <a:spAutoFit/>
          </a:bodyPr>
          <a:lstStyle/>
          <a:p>
            <a:pPr>
              <a:lnSpc>
                <a:spcPct val="150000"/>
              </a:lnSpc>
            </a:pPr>
            <a:r>
              <a:rPr lang="en-US" altLang="zh-CN" sz="2000" kern="0" dirty="0">
                <a:latin typeface="微软雅黑" panose="020B0503020204020204" pitchFamily="34" charset="-122"/>
                <a:ea typeface="微软雅黑" panose="020B0503020204020204" pitchFamily="34" charset="-122"/>
              </a:rPr>
              <a:t>      </a:t>
            </a:r>
            <a:r>
              <a:rPr lang="zh-CN" altLang="en-US" sz="2000" kern="0" dirty="0">
                <a:latin typeface="微软雅黑" panose="020B0503020204020204" pitchFamily="34" charset="-122"/>
                <a:ea typeface="微软雅黑" panose="020B0503020204020204" pitchFamily="34" charset="-122"/>
              </a:rPr>
              <a:t>以毛泽东为代表的中国共产党人，从中国革命战争形势出发，把马克思主义建党理论与党的建设实际相结合。在《〈共产党人〉发刊词》一文中，毛泽东提出了着重在思想政治上建党，同时也在组织上和作风上建党，紧密联系政治路线建党，采用整风运动的形式和方法建党的全面建党的整体思路，解决了党内最本质的矛盾，探索了党的自身建设的规律，形成了革命时期具有中国特色的党建理论。</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DkyMDllMjMwNGM4MTJkNzA4YWRiMTE4OWJmOTQ1YjY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6265</Words>
  <Application>Microsoft Office PowerPoint</Application>
  <PresentationFormat>宽屏</PresentationFormat>
  <Paragraphs>237</Paragraphs>
  <Slides>52</Slides>
  <Notes>4</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52</vt:i4>
      </vt:variant>
    </vt:vector>
  </HeadingPairs>
  <TitlesOfParts>
    <vt:vector size="64" baseType="lpstr">
      <vt:lpstr>Palatino</vt:lpstr>
      <vt:lpstr>Stencil</vt:lpstr>
      <vt:lpstr>等线</vt:lpstr>
      <vt:lpstr>黑体</vt:lpstr>
      <vt:lpstr>思源黑体 CN Bold</vt:lpstr>
      <vt:lpstr>思源黑体 CN Normal</vt:lpstr>
      <vt:lpstr>微软雅黑</vt:lpstr>
      <vt:lpstr>Arial</vt:lpstr>
      <vt:lpstr>Arial Black</vt:lpstr>
      <vt:lpstr>Calibri</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董洋</dc:creator>
  <cp:lastModifiedBy>Jeff john</cp:lastModifiedBy>
  <cp:revision>429</cp:revision>
  <dcterms:created xsi:type="dcterms:W3CDTF">2020-08-21T00:34:00Z</dcterms:created>
  <dcterms:modified xsi:type="dcterms:W3CDTF">2022-05-30T16:20:45Z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B005D4241DF44B0ABD7009D664743D99</vt:lpwstr>
  </property>
  <property fmtid="{D5CDD505-2E9C-101B-9397-08002B2CF9AE}" pid="3" name="KSOProductBuildVer">
    <vt:lpwstr>2052-11.3.0.9228</vt:lpwstr>
  </property>
</Properties>
</file>

<file path=docProps/thumbnail.jpeg>
</file>